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8" r:id="rId4"/>
    <p:sldId id="272" r:id="rId5"/>
    <p:sldId id="268" r:id="rId6"/>
    <p:sldId id="286" r:id="rId7"/>
    <p:sldId id="281" r:id="rId8"/>
    <p:sldId id="278" r:id="rId9"/>
    <p:sldId id="269" r:id="rId10"/>
    <p:sldId id="274" r:id="rId11"/>
    <p:sldId id="275" r:id="rId12"/>
    <p:sldId id="276" r:id="rId13"/>
    <p:sldId id="261" r:id="rId14"/>
    <p:sldId id="282" r:id="rId15"/>
    <p:sldId id="283" r:id="rId16"/>
    <p:sldId id="271" r:id="rId17"/>
    <p:sldId id="273" r:id="rId18"/>
    <p:sldId id="259" r:id="rId19"/>
    <p:sldId id="277" r:id="rId20"/>
    <p:sldId id="280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1E0"/>
    <a:srgbClr val="3B3C3D"/>
    <a:srgbClr val="455466"/>
    <a:srgbClr val="5EB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4E4B4-F977-8647-1269-9F3BF798D562}" v="1" dt="2022-11-28T16:40:16.371"/>
    <p1510:client id="{2D652329-E794-409D-99B5-0DB7EBD98FCC}" v="55" dt="2022-11-28T11:23:34.654"/>
    <p1510:client id="{374F9F6E-6A00-994C-E15F-8B14B9D5EAF9}" v="1" dt="2022-11-28T16:39:28.468"/>
    <p1510:client id="{9180E524-780C-E4E8-A418-B80DC205319B}" v="1" dt="2022-11-29T01:50:47.485"/>
    <p1510:client id="{920DF42D-BBA1-4947-95E0-97090E119288}" v="254" dt="2022-11-29T05:42:31.317"/>
    <p1510:client id="{A15E3A4A-E5EF-A6D9-61F2-866F919E892A}" v="85" dt="2022-11-28T11:04:11.588"/>
    <p1510:client id="{AAA5A095-558C-4216-86BA-70F0FC3D58CE}" v="3296" dt="2022-11-29T05:40:13.400"/>
    <p1510:client id="{ABBDF710-2A4C-3A98-9013-DDDC94EBCD5C}" v="3656" vWet="3658" dt="2022-11-28T16:13:33.298"/>
    <p1510:client id="{ACBF856A-DB1D-818B-7A51-E551689180FB}" v="279" dt="2022-11-28T16:49:17.298"/>
    <p1510:client id="{B14F8B32-6A05-8AC9-6E70-F7AD51640E33}" v="4" dt="2022-11-29T02:44:57.230"/>
    <p1510:client id="{C09E2798-2CA6-7E44-ADF9-D624FC2629E5}" v="3" dt="2022-11-28T16:51:50.411"/>
    <p1510:client id="{C2D7A08D-5D75-88B7-2F8E-E314A4174CF6}" v="3732" dt="2022-11-28T15:46:16.738"/>
    <p1510:client id="{D07C914F-A6D5-2B76-D3A0-A8E7E5652A71}" v="37" dt="2022-11-29T05:03:36.120"/>
    <p1510:client id="{DB43D075-30D7-287C-6E93-B248F0FA30E0}" v="35" dt="2022-11-28T11:10:46.647"/>
    <p1510:client id="{EB5709D5-CFF5-A42D-5DE2-FDD623132741}" v="387" dt="2022-11-29T05:17:33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63" autoAdjust="0"/>
  </p:normalViewPr>
  <p:slideViewPr>
    <p:cSldViewPr snapToGrid="0">
      <p:cViewPr varScale="1">
        <p:scale>
          <a:sx n="43" d="100"/>
          <a:sy n="43" d="100"/>
        </p:scale>
        <p:origin x="1378" y="53"/>
      </p:cViewPr>
      <p:guideLst>
        <p:guide orient="horz" pos="24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F3DAD-FDE3-4525-A507-1E6B44A38ED5}" type="datetimeFigureOut"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D5FD2-AD04-4087-88C9-2BF0F2146A1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2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오늘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발표의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순서는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다음과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같습니다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간략하게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목표와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동기에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소개한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후, 각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팀원의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역할과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개발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진행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상황을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기록한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Milestone을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보여드리고자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다음으로는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프로젝트의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프론트엔드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백엔드에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간단한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설명과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구현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결과물을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보여드리고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그에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따른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Challange들을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보여드릴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것입니다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마지막으로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Demo버전의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작동을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보여드리고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한계점에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드린 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마무리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하겠습니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5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다음은 메인 뷰 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사용자가 주소를 입력하거나 현재 위치를 사용하기를 클릭하면 볼 수 있는 페이지입니다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메인 뷰에서는 홈 뷰에서 받아온 주소를 바탕으로 주변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5km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내의 상품을 전부 불러옵니다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화면의 오른쪽에서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처럼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각 상품마다 장바구니에 담는 버튼이 달려있으며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원하는 카테고리 상품만 볼 수 있도록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사이드바 기능도 구현했습니다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7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맵뷰입니다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사용자가 메인 뷰에서 장바구니에 </a:t>
            </a:r>
            <a:r>
              <a:rPr lang="ko-KR" altLang="en-US" dirty="0" err="1"/>
              <a:t>상품담기를</a:t>
            </a:r>
            <a:r>
              <a:rPr lang="ko-KR" altLang="en-US" dirty="0"/>
              <a:t> 마치고</a:t>
            </a:r>
            <a:r>
              <a:rPr lang="en-US" altLang="ko-KR" dirty="0"/>
              <a:t>, </a:t>
            </a:r>
            <a:r>
              <a:rPr lang="ko-KR" altLang="en-US" dirty="0"/>
              <a:t>장바구니 사이드바에서 지도에서 보기 버튼을 클릭하면 이동하는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뷰에서 장바구니에 담은 상품들을 기준으로</a:t>
            </a:r>
            <a:r>
              <a:rPr lang="en-US" altLang="ko-KR" dirty="0"/>
              <a:t>, </a:t>
            </a:r>
            <a:r>
              <a:rPr lang="ko-KR" altLang="en-US" dirty="0"/>
              <a:t>장바구니의 총 가격을 사용자 주변 마트마다 계산하여 화면 좌측에 표시합니다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 내의 최저가는 빨간 마커로 따로 표시해주었으며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리스트의 정렬 기준은 담은 상품이 모두 존재하는 마트가 가장 상단에 존재하고</a:t>
            </a:r>
            <a:r>
              <a:rPr lang="en-US" altLang="ko-KR" dirty="0"/>
              <a:t>, </a:t>
            </a:r>
            <a:r>
              <a:rPr lang="ko-KR" altLang="en-US" dirty="0"/>
              <a:t>다음으로는 가격 순으로 정렬됩니다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장바구니의 가격이 같은 경우에는 현 위치로부터 떨어진 거리를 기준으로 다시 정렬됩니다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2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다음은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Back-End입니다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서버는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flask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데이터베이스는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MongoDB로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구현되었습니다.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이는 앞에서 보여드린 여러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Vue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component에게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정보를 제공하기 위한 환경을 구축하기 위한 것으로 </a:t>
            </a:r>
            <a:endParaRPr lang="ko-KR" dirty="0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Postman이라는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API 개발을 돕는 플랫폼을 통해 API 문서화하여 공유하면서 개발을 진행하였습니다.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또한 공공데이터 포탈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API에서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받아온 관련 정보를 저희가 사용할 수 있도록 정리하여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DB에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저장하였고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2주마다 갱신 가능하도록 하였습니다.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이미지를 크롤링하거나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카카오맵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api를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이용해 도로명 주소를 좌표로 변환해주는 등의 작업도 함께 진행하였습니다.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5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Controller -&gt; main_views.py</a:t>
            </a: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저희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서버에서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제공하는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API에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구체적인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설명입니다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 </a:t>
            </a:r>
          </a:p>
          <a:p>
            <a:r>
              <a:rPr lang="en-US" altLang="ko-KR">
                <a:ea typeface="맑은 고딕"/>
              </a:rPr>
              <a:t>1.</a:t>
            </a:r>
            <a:r>
              <a:rPr lang="ko-KR" altLang="en-US">
                <a:ea typeface="맑은 고딕"/>
              </a:rPr>
              <a:t> 도로명주소를 위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경도로 변환 (</a:t>
            </a:r>
            <a:r>
              <a:rPr lang="ko-KR" altLang="en-US" err="1">
                <a:ea typeface="맑은 고딕"/>
              </a:rPr>
              <a:t>HomeView</a:t>
            </a:r>
            <a:r>
              <a:rPr lang="ko-KR" altLang="en-US">
                <a:ea typeface="맑은 고딕"/>
              </a:rPr>
              <a:t> 에서 사용)</a:t>
            </a:r>
          </a:p>
          <a:p>
            <a:r>
              <a:rPr lang="en-US" altLang="ko-KR">
                <a:ea typeface="맑은 고딕"/>
              </a:rPr>
              <a:t>2,3 </a:t>
            </a:r>
            <a:r>
              <a:rPr lang="ko-KR" altLang="en-US">
                <a:ea typeface="맑은 고딕"/>
              </a:rPr>
              <a:t>반경 </a:t>
            </a:r>
            <a:r>
              <a:rPr lang="en-US" altLang="ko-KR">
                <a:ea typeface="맑은 고딕"/>
              </a:rPr>
              <a:t>5km</a:t>
            </a:r>
            <a:r>
              <a:rPr lang="ko-KR" altLang="en-US">
                <a:ea typeface="맑은 고딕"/>
              </a:rPr>
              <a:t> 안에 있는 매장들의 판매 제품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카테고리 분류 (</a:t>
            </a:r>
            <a:r>
              <a:rPr lang="ko-KR" altLang="en-US" err="1">
                <a:ea typeface="맑은 고딕"/>
              </a:rPr>
              <a:t>MainView</a:t>
            </a:r>
            <a:r>
              <a:rPr lang="ko-KR" altLang="en-US">
                <a:ea typeface="맑은 고딕"/>
              </a:rPr>
              <a:t> 에서 사용)</a:t>
            </a:r>
            <a:endParaRPr lang="en-US">
              <a:ea typeface="맑은 고딕"/>
            </a:endParaRPr>
          </a:p>
          <a:p>
            <a:r>
              <a:rPr lang="en-US" altLang="ko-KR">
                <a:ea typeface="맑은 고딕"/>
              </a:rPr>
              <a:t>4,5</a:t>
            </a:r>
            <a:r>
              <a:rPr lang="ko-KR" altLang="en-US">
                <a:ea typeface="맑은 고딕"/>
              </a:rPr>
              <a:t> 상품들을 통해 근처 매장의 판매 가격을 호출하는 등의 </a:t>
            </a:r>
            <a:r>
              <a:rPr lang="en-US" altLang="ko-KR">
                <a:ea typeface="맑은 고딕"/>
              </a:rPr>
              <a:t>API</a:t>
            </a:r>
            <a:r>
              <a:rPr lang="ko-KR" altLang="en-US">
                <a:ea typeface="맑은 고딕"/>
              </a:rPr>
              <a:t>가 존재합니다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(</a:t>
            </a:r>
            <a:r>
              <a:rPr lang="ko-KR" altLang="en-US" err="1">
                <a:ea typeface="맑은 고딕"/>
              </a:rPr>
              <a:t>MapView</a:t>
            </a:r>
            <a:r>
              <a:rPr lang="ko-KR" altLang="en-US">
                <a:ea typeface="맑은 고딕"/>
              </a:rPr>
              <a:t> 에서 사용)</a:t>
            </a:r>
            <a:endParaRPr lang="en-US">
              <a:ea typeface="맑은 고딕"/>
            </a:endParaRPr>
          </a:p>
          <a:p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다음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api들은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필연적으로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정보를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필요로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합니다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77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앞에서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필요한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자료를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수집하기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위해서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openapi의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response를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자료를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저희가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필요한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형태로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파싱하고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주소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변환에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필요한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api를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관리하는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address.py를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이용해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위,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경도를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수집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Image.py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를 사용해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상품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별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이미지를 모아줍니다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또한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이렇게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모은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MongoDB에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CRUD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파일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(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control_db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) 도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역시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존재합니다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Python의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pymongo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library를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이용해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저희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AWS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인스턴스에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DB에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접근하여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저장합니다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(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접근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시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필요한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각종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민감한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Key는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별도의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파일로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정리하고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있으며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gitignore에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등록해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오픈되지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않음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)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controller에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main_view에서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필요에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따라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다양한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함수를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호출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받는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형태로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구현되고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4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개발 과정의 편의성과 속도를 높이기 위해 빌드 배포 과정을 젠킨스를 사용해 자동화하였습니다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처음에는 프론트엔드</a:t>
            </a:r>
            <a:r>
              <a:rPr lang="en-US" altLang="ko-KR"/>
              <a:t>, </a:t>
            </a:r>
            <a:r>
              <a:rPr lang="ko-KR" altLang="en-US"/>
              <a:t>백엔드 한번에 빌드</a:t>
            </a:r>
            <a:r>
              <a:rPr lang="en-US" altLang="ko-KR"/>
              <a:t>, </a:t>
            </a:r>
            <a:r>
              <a:rPr lang="ko-KR" altLang="en-US"/>
              <a:t>배포하는 파이프라인을 구축해 놓았었으나 둘 중 하나를 먼저 집중해서 개발하는 경우가 많아 나중에는 분리하였습니다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구축할때는 시간이 오래걸렸으나 배포하는데 사용하는 시간을 거의 없앨 수 있었고 다른 팀원들도 </a:t>
            </a:r>
            <a:r>
              <a:rPr lang="en-US" altLang="ko-KR"/>
              <a:t>AWS</a:t>
            </a:r>
            <a:r>
              <a:rPr lang="ko-KR" altLang="en-US"/>
              <a:t>나 도커에 접속하지 않고도 브라우저에서 쉽게 작업물을 배포해 생산성이 증가하였습니다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-</a:t>
            </a:r>
            <a:r>
              <a:rPr lang="ko-KR" altLang="en-US"/>
              <a:t>참고</a:t>
            </a:r>
            <a:endParaRPr lang="en-US" altLang="ko-KR"/>
          </a:p>
          <a:p>
            <a:r>
              <a:rPr lang="ko-KR" altLang="en-US"/>
              <a:t>몽고</a:t>
            </a:r>
            <a:r>
              <a:rPr lang="en-US" altLang="ko-KR"/>
              <a:t>DB</a:t>
            </a:r>
            <a:r>
              <a:rPr lang="ko-KR" altLang="en-US"/>
              <a:t>는 소스코드 수정하는 일이 없어 배포 자동화 하지 않음</a:t>
            </a:r>
            <a:r>
              <a:rPr lang="en-US" altLang="ko-KR"/>
              <a:t>.</a:t>
            </a:r>
          </a:p>
          <a:p>
            <a:r>
              <a:rPr lang="ko-KR" altLang="en-US"/>
              <a:t>파이프라인은 전처리</a:t>
            </a:r>
            <a:r>
              <a:rPr lang="en-US" altLang="ko-KR"/>
              <a:t>,</a:t>
            </a:r>
            <a:r>
              <a:rPr lang="ko-KR" altLang="en-US"/>
              <a:t>빌드</a:t>
            </a:r>
            <a:r>
              <a:rPr lang="en-US" altLang="ko-KR"/>
              <a:t>,</a:t>
            </a:r>
            <a:r>
              <a:rPr lang="ko-KR" altLang="en-US"/>
              <a:t>배포</a:t>
            </a:r>
            <a:r>
              <a:rPr lang="en-US" altLang="ko-KR"/>
              <a:t>,</a:t>
            </a:r>
            <a:r>
              <a:rPr lang="ko-KR" altLang="en-US"/>
              <a:t>후처리 등의 단계로 이루어짐</a:t>
            </a:r>
            <a:r>
              <a:rPr lang="en-US" altLang="ko-KR"/>
              <a:t>. </a:t>
            </a:r>
            <a:r>
              <a:rPr lang="ko-KR" altLang="en-US"/>
              <a:t>전 단계의 출력이 다음 단계의 입력으로 이어져서 파이프라인이라는 이름이 붙음</a:t>
            </a:r>
            <a:r>
              <a:rPr lang="en-US" altLang="ko-KR"/>
              <a:t>.</a:t>
            </a:r>
          </a:p>
          <a:p>
            <a:r>
              <a:rPr lang="ko-KR" altLang="en-US"/>
              <a:t>브랜치나 포크 레포지토리를 사용해서도 빌드할 수 있음</a:t>
            </a:r>
            <a:endParaRPr lang="en-US" altLang="ko-KR"/>
          </a:p>
          <a:p>
            <a:r>
              <a:rPr lang="ko-KR" altLang="en-US"/>
              <a:t>배포 전 테스트 과정도 자동화할 수 있음</a:t>
            </a:r>
            <a:endParaRPr lang="en-US" altLang="ko-KR"/>
          </a:p>
          <a:p>
            <a:r>
              <a:rPr lang="ko-KR" altLang="en-US"/>
              <a:t>젠킨스는 </a:t>
            </a:r>
            <a:r>
              <a:rPr lang="en-US" altLang="ko-KR"/>
              <a:t>CI/CD </a:t>
            </a:r>
            <a:r>
              <a:rPr lang="ko-KR" altLang="en-US"/>
              <a:t>프로그램 중 하나임</a:t>
            </a:r>
            <a:r>
              <a:rPr lang="en-US" altLang="ko-KR"/>
              <a:t>(CI/CD</a:t>
            </a:r>
            <a:r>
              <a:rPr lang="ko-KR" altLang="en-US"/>
              <a:t>는 </a:t>
            </a:r>
            <a:r>
              <a:rPr lang="en-US" altLang="ko-KR"/>
              <a:t>Continuous Integration/Continuous Distribution</a:t>
            </a:r>
            <a:r>
              <a:rPr lang="ko-KR" altLang="en-US"/>
              <a:t>의 약자</a:t>
            </a:r>
            <a:r>
              <a:rPr lang="en-US" altLang="ko-KR"/>
              <a:t>, </a:t>
            </a:r>
            <a:r>
              <a:rPr lang="ko-KR" altLang="en-US"/>
              <a:t>지속적인 병합</a:t>
            </a:r>
            <a:r>
              <a:rPr lang="en-US" altLang="ko-KR"/>
              <a:t>, </a:t>
            </a:r>
            <a:r>
              <a:rPr lang="ko-KR" altLang="en-US"/>
              <a:t>배포를 의미함</a:t>
            </a:r>
            <a:r>
              <a:rPr lang="en-US" altLang="ko-KR"/>
              <a:t>.)</a:t>
            </a:r>
          </a:p>
          <a:p>
            <a:endParaRPr lang="en-US" altLang="ko-KR"/>
          </a:p>
          <a:p>
            <a:r>
              <a:rPr lang="en-US" altLang="ko-KR"/>
              <a:t>AWS </a:t>
            </a:r>
            <a:r>
              <a:rPr lang="ko-KR" altLang="en-US"/>
              <a:t>램이 </a:t>
            </a:r>
            <a:r>
              <a:rPr lang="en-US" altLang="ko-KR"/>
              <a:t>2</a:t>
            </a:r>
            <a:r>
              <a:rPr lang="ko-KR" altLang="en-US"/>
              <a:t>기가라 빌드하다 멈추는 일 자주 발생 </a:t>
            </a:r>
            <a:r>
              <a:rPr lang="en-US" altLang="ko-KR"/>
              <a:t>-&gt; 1GB SWAP </a:t>
            </a:r>
            <a:r>
              <a:rPr lang="ko-KR" altLang="en-US"/>
              <a:t>할당하여 해결</a:t>
            </a:r>
            <a:endParaRPr lang="en-US" altLang="ko-KR"/>
          </a:p>
          <a:p>
            <a:r>
              <a:rPr lang="ko-KR" altLang="en-US"/>
              <a:t>빌드하다 저장공간 </a:t>
            </a:r>
            <a:r>
              <a:rPr lang="en-US" altLang="ko-KR"/>
              <a:t>8GB </a:t>
            </a:r>
            <a:r>
              <a:rPr lang="ko-KR" altLang="en-US"/>
              <a:t>꽉차서 멈춤 </a:t>
            </a:r>
            <a:r>
              <a:rPr lang="en-US" altLang="ko-KR"/>
              <a:t>-&gt; </a:t>
            </a:r>
            <a:r>
              <a:rPr lang="ko-KR" altLang="en-US"/>
              <a:t>현재 프리티어 최대용량인 </a:t>
            </a:r>
            <a:r>
              <a:rPr lang="en-US" altLang="ko-KR"/>
              <a:t>30GB </a:t>
            </a:r>
            <a:r>
              <a:rPr lang="ko-KR" altLang="en-US"/>
              <a:t>사용중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6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가격 정보를 불러오는 과정에서 필요한 상품, 매장 리스트를 가지고 있는 가격 정보를 불러오는 데 4~6초 가량 소요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이때 상품 리스트는 장바구니에 담은 리스트이고 매장 리스트는 현재 위치 주변의 매장 리스트이다.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MongoDB에는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find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() 라는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method가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있는데 여기에 찾아야 하는 정보를 $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연산자를 이용해 리스트의 형태로 전부 넣어서 탐색할 수 있습니다.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연산자를 쓰기 전에는 탐색 속도가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987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초로 도저히 사용할 수 없는 수준이었지만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사용하고 난 후로는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4~6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초가 되는 것을 확인했습니다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또한 상품 ID, 매장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ID에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index를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부여해 탐색 속도를 개선한 결과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0.6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초의 탐색시간을 거치게 되어 성능개선을 이루었습니다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참고 :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Index란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?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DB의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탐색 성능을 개선하기 위한 자료구조로 별도의 저장공간에 정렬되어 있는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index를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빠르게 탐색 가능하도록 한다.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- 대신 별도의 저장공간이 필요로 하고, 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insert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delete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등의 다른 작업들이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오래걸림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</a:t>
            </a:r>
            <a:endParaRPr lang="ko-KR" dirty="0"/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98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 팀이 인식한 문제상황은 다음과 같습니다. 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다들 장보기를 할 때마다 마트 별 할인 품목이 어떤 것인지, 다른 마트에서는 가격이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다른지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확인하기 쉽지 않아 결국 장을 보고 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다음에야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다른 마트의 할인 소식을 접하게 되는 경험이 있으실 겁니다.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이런 사소한 불편함의 해결책으로 기존에는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참가격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서비스와 소비자 가격 정보 서비스가 존재했습니다만 두 서비스 모두 </a:t>
            </a:r>
            <a:r>
              <a:rPr lang="ko-KR" dirty="0">
                <a:ea typeface="맑은 고딕"/>
              </a:rPr>
              <a:t>장바구니 안에 담긴 물품들을 </a:t>
            </a:r>
            <a:r>
              <a:rPr lang="ko-KR" altLang="en-US" dirty="0">
                <a:ea typeface="맑은 고딕"/>
              </a:rPr>
              <a:t>마트 별로</a:t>
            </a:r>
            <a:r>
              <a:rPr lang="ko-KR" dirty="0">
                <a:ea typeface="맑은 고딕"/>
              </a:rPr>
              <a:t> 가격 비교가 안된다는 점과 해당 마트들이 사용자 주변에서 어느 정도 거리에 존재하는지 확인할 수 없다는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한계점을 가졌습니다.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저희는 이를 개선하고자 새로운 서비스인 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짱바구니의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개발을 목표로 설정하였습니다.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2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>
                <a:cs typeface="+mn-lt"/>
              </a:rPr>
            </a:br>
            <a:r>
              <a:rPr lang="en-US" altLang="ko-KR" err="1">
                <a:ea typeface="맑은 고딕"/>
              </a:rPr>
              <a:t>저희의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진행과정과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역할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분담을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milestone입니다</a:t>
            </a:r>
            <a:r>
              <a:rPr lang="en-US" altLang="ko-KR">
                <a:ea typeface="맑은 고딕"/>
              </a:rPr>
              <a:t>. </a:t>
            </a:r>
            <a:endParaRPr lang="ko-KR" altLang="en-US"/>
          </a:p>
          <a:p>
            <a:r>
              <a:rPr lang="en-US" altLang="ko-KR" err="1">
                <a:ea typeface="맑은 고딕"/>
              </a:rPr>
              <a:t>문서작업은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공동으로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작업하였으며</a:t>
            </a:r>
            <a:r>
              <a:rPr lang="en-US" altLang="ko-KR">
                <a:ea typeface="맑은 고딕"/>
              </a:rPr>
              <a:t> UI/</a:t>
            </a:r>
            <a:r>
              <a:rPr lang="en-US" altLang="ko-KR" err="1">
                <a:ea typeface="맑은 고딕"/>
              </a:rPr>
              <a:t>UX부분에서는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송은기님이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지도부분에서는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신근호님이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백엔드와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API구현부분에서는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박준영님이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서버부분에서는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이상협님이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맡아주셨습니다</a:t>
            </a:r>
            <a:r>
              <a:rPr lang="en-US" altLang="ko-KR">
                <a:ea typeface="맑은 고딕"/>
              </a:rPr>
              <a:t>. </a:t>
            </a:r>
            <a:endParaRPr lang="en-US">
              <a:ea typeface="맑은 고딕"/>
            </a:endParaRPr>
          </a:p>
          <a:p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목요일에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주기적으로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회의를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가져서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구현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상황을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공유하고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구현이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필요한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작업하였습니다</a:t>
            </a:r>
            <a:r>
              <a:rPr lang="en-US" altLang="ko-KR">
                <a:ea typeface="맑은 고딕"/>
              </a:rPr>
              <a:t>.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8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이제 실제로 개발된 결과물을 보여드리고자 합니다.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파이널 디자인은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프론트엔드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백엔드로</a:t>
            </a:r>
            <a:r>
              <a:rPr lang="ko-KR" altLang="en-US">
                <a:latin typeface="Calibri"/>
                <a:ea typeface="맑은 고딕"/>
                <a:cs typeface="Calibri"/>
              </a:rPr>
              <a:t> 나누어 설명 드리고자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05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먼저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프론트엔드입니다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짱바구니는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웹 기반의 애플리케이션입니다.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따라서 웹페이지가 생성되는 과정에 대해 간략히 말씀드리겠습니다.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브라우저가 서버에서 페이지에 대한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html응답을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받으며 화면에 표시되기 전에 많은 단계들을 거치게 되는데요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많은 단계들 중 DOM 트리를 구축하는 단계가 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DOM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을 쉽게 설명 드리자면 웹 페이지를 구성하는 많은 요소들의 정보를 담고 있는 트리 구조라고 말씀드릴 수 있겠습니다.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예전에는 수정사항이 생길 때마다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DOM을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다시 구성하고 이를 웹 페이지에 다시 렌더링하는 방식이었습니다.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당연히 이런 방식은 변경사항이 생길 때마다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DOM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을 재구성하고 다시 렌더링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하다보니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연산 과정이 늘어나 비효율적이며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느렸기에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Virtual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DOM이라는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개념이 생겨났습니다.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V-DOM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은 변경이 될 부분에만 미리 가상에서 계산한 후, 실제로 변경된 부분만 다시 렌더링하는 방식으로, 마지막 연산 한 번만 하면 돼서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연산량이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크게 줄어듭니다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Vue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js는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 </a:t>
            </a:r>
            <a:r>
              <a:rPr lang="en-US" err="1"/>
              <a:t>보시는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것처럼</a:t>
            </a:r>
            <a:r>
              <a:rPr lang="en-US" altLang="ko-KR">
                <a:latin typeface="Calibri"/>
                <a:ea typeface="맑은 고딕"/>
                <a:cs typeface="Calibri"/>
              </a:rPr>
              <a:t> 세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구조로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이루어져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앞서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말씀드린</a:t>
            </a:r>
            <a:r>
              <a:rPr lang="en-US" altLang="ko-KR">
                <a:latin typeface="Calibri"/>
                <a:ea typeface="맑은 고딕"/>
                <a:cs typeface="Calibri"/>
              </a:rPr>
              <a:t> Virtual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DOM을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관리하는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역할인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Vuex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자동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생성</a:t>
            </a:r>
            <a:r>
              <a:rPr lang="en-US" altLang="ko-KR">
                <a:latin typeface="Calibri"/>
                <a:ea typeface="맑은 고딕"/>
                <a:cs typeface="Calibri"/>
              </a:rPr>
              <a:t> 및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세팅을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도와주는</a:t>
            </a:r>
            <a:r>
              <a:rPr lang="en-US" altLang="ko-KR">
                <a:latin typeface="Calibri"/>
                <a:ea typeface="맑은 고딕"/>
                <a:cs typeface="Calibri"/>
              </a:rPr>
              <a:t> Vue CLI,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Vuex가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DOM을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관리할</a:t>
            </a:r>
            <a:r>
              <a:rPr lang="en-US" altLang="ko-KR">
                <a:latin typeface="Calibri"/>
                <a:ea typeface="맑은 고딕"/>
                <a:cs typeface="Calibri"/>
              </a:rPr>
              <a:t> 때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경로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안내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역할을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Vue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Router입니다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5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Vuex의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역할인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개별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요소들의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정보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변경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확인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및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업데이트를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사용해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장바구니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기능을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구현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있었습니다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잠시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후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데모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버전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과정에서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보여드릴테지만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 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오른쪽에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보시는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것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처럼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store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폴더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내의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index.js에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선언된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cart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리스트를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사용해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장바구니에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담는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버튼을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누를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때마다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해당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제품이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이미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카트에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존재하는지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존재하지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않는지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확인하는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코드를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거쳐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카트에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담는 기능을 구현할 수 있었습니다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3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다음은 저희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웹페이지의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구조입니다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홈뷰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메인 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맵 뷰를 미리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구성해놓고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필요할 때마다 사용자에게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로드하여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보여줍니다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4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실제로 구현된 </a:t>
            </a:r>
            <a:r>
              <a:rPr lang="ko-KR" altLang="en-US" dirty="0" err="1">
                <a:ea typeface="맑은 고딕"/>
              </a:rPr>
              <a:t>홈뷰</a:t>
            </a:r>
            <a:r>
              <a:rPr lang="ko-KR" altLang="en-US" dirty="0">
                <a:ea typeface="맑은 고딕"/>
              </a:rPr>
              <a:t> 페이지입니다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보시는 바와 같이 페이지 상단에는 </a:t>
            </a:r>
            <a:r>
              <a:rPr lang="ko-KR" altLang="en-US" dirty="0" err="1">
                <a:ea typeface="맑은 고딕"/>
              </a:rPr>
              <a:t>짱바구니</a:t>
            </a:r>
            <a:r>
              <a:rPr lang="ko-KR" altLang="en-US" dirty="0">
                <a:ea typeface="맑은 고딕"/>
              </a:rPr>
              <a:t> 로고와 </a:t>
            </a:r>
            <a:r>
              <a:rPr lang="en-US" altLang="ko-KR" dirty="0">
                <a:ea typeface="맑은 고딕"/>
              </a:rPr>
              <a:t>About</a:t>
            </a:r>
            <a:r>
              <a:rPr lang="ko-KR" altLang="en-US" dirty="0">
                <a:ea typeface="맑은 고딕"/>
              </a:rPr>
              <a:t>을 볼 수 있는 버튼이 있고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페이지 중앙에는 서비스에 어울리는 동영상을 배경으로 재생합니다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도로명 주소를 검색하거나 현재 위치를 사용할 수 있는 버튼까지 구현해 놓았습니다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D5FD2-AD04-4087-88C9-2BF0F2146A17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zangbaguni.sho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3810" y="3210181"/>
            <a:ext cx="1455363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400" dirty="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FINAL </a:t>
            </a:r>
            <a:r>
              <a:rPr lang="en-US" sz="8400" dirty="0">
                <a:solidFill>
                  <a:srgbClr val="3B7DDD"/>
                </a:solidFill>
                <a:latin typeface="NanumSquare Light"/>
                <a:cs typeface="NanumSquare ExtraBold" pitchFamily="34" charset="0"/>
              </a:rPr>
              <a:t>Presentation</a:t>
            </a:r>
            <a:endParaRPr lang="ko-KR" altLang="en-US" sz="8400" dirty="0">
              <a:solidFill>
                <a:srgbClr val="3B7DDD"/>
              </a:solidFill>
              <a:latin typeface="NanumSquare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82749" y="803042"/>
            <a:ext cx="26860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47800" y="2790691"/>
            <a:ext cx="50745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1500">
                <a:solidFill>
                  <a:srgbClr val="FFFFFF"/>
                </a:solidFill>
                <a:latin typeface="NanumSquare ExtraBold" pitchFamily="34" charset="0"/>
                <a:cs typeface="NanumSquare ExtraBold" pitchFamily="34" charset="0"/>
              </a:rPr>
              <a:t>ZzangBaguni</a:t>
            </a:r>
            <a:endParaRPr lang="en-US" sz="1600"/>
          </a:p>
        </p:txBody>
      </p:sp>
      <p:grpSp>
        <p:nvGrpSpPr>
          <p:cNvPr id="1003" name="그룹 1003"/>
          <p:cNvGrpSpPr/>
          <p:nvPr/>
        </p:nvGrpSpPr>
        <p:grpSpPr>
          <a:xfrm>
            <a:off x="12999524" y="6247620"/>
            <a:ext cx="3933832" cy="870455"/>
            <a:chOff x="12999524" y="6247620"/>
            <a:chExt cx="3933832" cy="870455"/>
          </a:xfrm>
        </p:grpSpPr>
        <p:sp>
          <p:nvSpPr>
            <p:cNvPr id="12" name="Object 12"/>
            <p:cNvSpPr txBox="1"/>
            <p:nvPr/>
          </p:nvSpPr>
          <p:spPr>
            <a:xfrm>
              <a:off x="11032608" y="6247620"/>
              <a:ext cx="5900748" cy="5999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2000" dirty="0" err="1">
                  <a:solidFill>
                    <a:srgbClr val="201A74"/>
                  </a:solidFill>
                  <a:latin typeface="NanumSquare" pitchFamily="34" charset="0"/>
                  <a:cs typeface="NanumSquare" pitchFamily="34" charset="0"/>
                </a:rPr>
                <a:t>박준영</a:t>
              </a:r>
              <a:r>
                <a:rPr lang="en-US" sz="2000" dirty="0">
                  <a:solidFill>
                    <a:srgbClr val="201A74"/>
                  </a:solidFill>
                  <a:latin typeface="NanumSquare" pitchFamily="34" charset="0"/>
                  <a:cs typeface="NanumSquare" pitchFamily="34" charset="0"/>
                </a:rPr>
                <a:t> 송은기 </a:t>
              </a:r>
              <a:r>
                <a:rPr lang="en-US" sz="2000" dirty="0" err="1">
                  <a:solidFill>
                    <a:srgbClr val="201A74"/>
                  </a:solidFill>
                  <a:latin typeface="NanumSquare" pitchFamily="34" charset="0"/>
                  <a:cs typeface="NanumSquare" pitchFamily="34" charset="0"/>
                </a:rPr>
                <a:t>신근호</a:t>
              </a:r>
              <a:r>
                <a:rPr lang="en-US" sz="2000" dirty="0">
                  <a:solidFill>
                    <a:srgbClr val="201A74"/>
                  </a:solidFill>
                  <a:latin typeface="NanumSquare" pitchFamily="34" charset="0"/>
                  <a:cs typeface="NanumSquare" pitchFamily="34" charset="0"/>
                </a:rPr>
                <a:t> </a:t>
              </a:r>
              <a:r>
                <a:rPr lang="en-US" sz="2000" dirty="0" err="1">
                  <a:solidFill>
                    <a:srgbClr val="201A74"/>
                  </a:solidFill>
                  <a:latin typeface="NanumSquare" pitchFamily="34" charset="0"/>
                  <a:cs typeface="NanumSquare" pitchFamily="34" charset="0"/>
                </a:rPr>
                <a:t>이상협</a:t>
              </a:r>
              <a:endParaRPr lang="en-US" dirty="0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3030585" y="6718086"/>
              <a:ext cx="3826532" cy="5999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2000">
                  <a:solidFill>
                    <a:srgbClr val="201A74"/>
                  </a:solidFill>
                  <a:latin typeface="NanumSquare ExtraBold" pitchFamily="34" charset="0"/>
                  <a:cs typeface="NanumSquare ExtraBold" pitchFamily="34" charset="0"/>
                </a:rPr>
                <a:t>TEAM LastSemester</a:t>
              </a:r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83A16906-11D4-0494-8D1A-46D78BDDF304}"/>
              </a:ext>
            </a:extLst>
          </p:cNvPr>
          <p:cNvGrpSpPr/>
          <p:nvPr/>
        </p:nvGrpSpPr>
        <p:grpSpPr>
          <a:xfrm>
            <a:off x="361609" y="1762033"/>
            <a:ext cx="3711597" cy="3711597"/>
            <a:chOff x="3121929" y="4129951"/>
            <a:chExt cx="3711597" cy="3711597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F32550C3-E88E-F855-8DFF-B8B0F8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AEB56E25-54E8-96F3-5DBE-BD73EC72A87B}"/>
              </a:ext>
            </a:extLst>
          </p:cNvPr>
          <p:cNvSpPr txBox="1"/>
          <p:nvPr/>
        </p:nvSpPr>
        <p:spPr>
          <a:xfrm>
            <a:off x="10355" y="3786573"/>
            <a:ext cx="44141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noProof="1">
                <a:solidFill>
                  <a:srgbClr val="FFFFFF"/>
                </a:solidFill>
                <a:latin typeface="NanumSquareRoundOTF Light"/>
              </a:rPr>
              <a:t>주소 및 좌표 관리</a:t>
            </a:r>
          </a:p>
          <a:p>
            <a:pPr algn="ctr"/>
            <a:r>
              <a:rPr lang="en-US" altLang="ko-KR" noProof="1">
                <a:solidFill>
                  <a:srgbClr val="FFFFFF"/>
                </a:solidFill>
                <a:latin typeface="NanumSquareRoundOTF Light"/>
              </a:rPr>
              <a:t>&lt;/coordinates&gt; 사용</a:t>
            </a: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22E2E67A-4921-D53A-21F9-5FB9BAE72A6A}"/>
              </a:ext>
            </a:extLst>
          </p:cNvPr>
          <p:cNvSpPr txBox="1"/>
          <p:nvPr/>
        </p:nvSpPr>
        <p:spPr>
          <a:xfrm>
            <a:off x="1106100" y="2796297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HomeView</a:t>
            </a:r>
            <a:endParaRPr lang="en-US" sz="2800" dirty="0">
              <a:solidFill>
                <a:srgbClr val="FFFFFF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1511AD42-48FD-8C1A-6888-AD2762C9B09D}"/>
              </a:ext>
            </a:extLst>
          </p:cNvPr>
          <p:cNvGrpSpPr/>
          <p:nvPr/>
        </p:nvGrpSpPr>
        <p:grpSpPr>
          <a:xfrm>
            <a:off x="1269698" y="3420424"/>
            <a:ext cx="1895422" cy="45479"/>
            <a:chOff x="4030017" y="5788342"/>
            <a:chExt cx="1895422" cy="45479"/>
          </a:xfrm>
        </p:grpSpPr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B3C8F760-5BD6-AFBF-3551-883DBF45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677E9E-6B77-9293-067C-8D1065523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745" y="2005677"/>
            <a:ext cx="3536330" cy="6888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DE7D0D-87A2-C645-FB9A-3060A0E7E1A8}"/>
              </a:ext>
            </a:extLst>
          </p:cNvPr>
          <p:cNvSpPr/>
          <p:nvPr/>
        </p:nvSpPr>
        <p:spPr>
          <a:xfrm>
            <a:off x="4759434" y="7366625"/>
            <a:ext cx="1756317" cy="919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2FCCA4-4090-A5C3-8247-C4642B05B958}"/>
              </a:ext>
            </a:extLst>
          </p:cNvPr>
          <p:cNvCxnSpPr/>
          <p:nvPr/>
        </p:nvCxnSpPr>
        <p:spPr>
          <a:xfrm>
            <a:off x="2161107" y="6703080"/>
            <a:ext cx="2548123" cy="83219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96499-FE6A-1DB2-8CA7-2E7186EC4E09}"/>
              </a:ext>
            </a:extLst>
          </p:cNvPr>
          <p:cNvCxnSpPr/>
          <p:nvPr/>
        </p:nvCxnSpPr>
        <p:spPr>
          <a:xfrm>
            <a:off x="2173048" y="5477191"/>
            <a:ext cx="23" cy="12224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3" descr="텍스트, 실내, 야채이(가) 표시된 사진&#10;&#10;자동 생성된 설명">
            <a:extLst>
              <a:ext uri="{FF2B5EF4-FFF2-40B4-BE49-F238E27FC236}">
                <a16:creationId xmlns:a16="http://schemas.microsoft.com/office/drawing/2014/main" id="{08607835-888E-390D-5B57-FB6586C05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431" y="3052236"/>
            <a:ext cx="8008295" cy="418252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2CB882-4435-C61F-7711-DF252F7ECA19}"/>
              </a:ext>
            </a:extLst>
          </p:cNvPr>
          <p:cNvSpPr/>
          <p:nvPr/>
        </p:nvSpPr>
        <p:spPr>
          <a:xfrm>
            <a:off x="8256351" y="4900308"/>
            <a:ext cx="632297" cy="3647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1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677E9E-6B77-9293-067C-8D106552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45" y="2005677"/>
            <a:ext cx="3536330" cy="6888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DE7D0D-87A2-C645-FB9A-3060A0E7E1A8}"/>
              </a:ext>
            </a:extLst>
          </p:cNvPr>
          <p:cNvSpPr/>
          <p:nvPr/>
        </p:nvSpPr>
        <p:spPr>
          <a:xfrm>
            <a:off x="4759434" y="7366625"/>
            <a:ext cx="1756317" cy="919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2FCCA4-4090-A5C3-8247-C4642B05B958}"/>
              </a:ext>
            </a:extLst>
          </p:cNvPr>
          <p:cNvCxnSpPr/>
          <p:nvPr/>
        </p:nvCxnSpPr>
        <p:spPr>
          <a:xfrm>
            <a:off x="2161107" y="6703080"/>
            <a:ext cx="2548123" cy="83219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96499-FE6A-1DB2-8CA7-2E7186EC4E09}"/>
              </a:ext>
            </a:extLst>
          </p:cNvPr>
          <p:cNvCxnSpPr/>
          <p:nvPr/>
        </p:nvCxnSpPr>
        <p:spPr>
          <a:xfrm>
            <a:off x="2173048" y="5477191"/>
            <a:ext cx="23" cy="12224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2CB882-4435-C61F-7711-DF252F7ECA19}"/>
              </a:ext>
            </a:extLst>
          </p:cNvPr>
          <p:cNvSpPr/>
          <p:nvPr/>
        </p:nvSpPr>
        <p:spPr>
          <a:xfrm>
            <a:off x="8256351" y="4900308"/>
            <a:ext cx="632297" cy="3647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C1B149F4-5CD3-DF90-7D3E-A60CF5FACF6F}"/>
              </a:ext>
            </a:extLst>
          </p:cNvPr>
          <p:cNvGrpSpPr/>
          <p:nvPr/>
        </p:nvGrpSpPr>
        <p:grpSpPr>
          <a:xfrm>
            <a:off x="330205" y="1754323"/>
            <a:ext cx="3711597" cy="3711597"/>
            <a:chOff x="7306338" y="4129951"/>
            <a:chExt cx="3711597" cy="3711597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FF442FAD-B4D3-14DA-C40A-EECA9C36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F00F8A8D-853A-4781-7B49-93BFCA2C28AE}"/>
              </a:ext>
            </a:extLst>
          </p:cNvPr>
          <p:cNvGrpSpPr/>
          <p:nvPr/>
        </p:nvGrpSpPr>
        <p:grpSpPr>
          <a:xfrm>
            <a:off x="1238294" y="3412714"/>
            <a:ext cx="1895422" cy="45479"/>
            <a:chOff x="8214426" y="5788342"/>
            <a:chExt cx="1895422" cy="45479"/>
          </a:xfrm>
        </p:grpSpPr>
        <p:pic>
          <p:nvPicPr>
            <p:cNvPr id="18" name="Object 33">
              <a:extLst>
                <a:ext uri="{FF2B5EF4-FFF2-40B4-BE49-F238E27FC236}">
                  <a16:creationId xmlns:a16="http://schemas.microsoft.com/office/drawing/2014/main" id="{7A5B588E-E897-C96F-90CC-0A367735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21" name="Object 36">
            <a:extLst>
              <a:ext uri="{FF2B5EF4-FFF2-40B4-BE49-F238E27FC236}">
                <a16:creationId xmlns:a16="http://schemas.microsoft.com/office/drawing/2014/main" id="{AC963968-A6A4-B138-886E-B65BECE677AC}"/>
              </a:ext>
            </a:extLst>
          </p:cNvPr>
          <p:cNvSpPr txBox="1"/>
          <p:nvPr/>
        </p:nvSpPr>
        <p:spPr>
          <a:xfrm>
            <a:off x="113848" y="3781041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Vuex를 이용한 장바구니 설계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&lt;/goods&gt;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&lt;/goods/[category]&gt;사용</a:t>
            </a: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018BE66E-E12B-093E-2153-04F5AF4794A2}"/>
              </a:ext>
            </a:extLst>
          </p:cNvPr>
          <p:cNvSpPr txBox="1"/>
          <p:nvPr/>
        </p:nvSpPr>
        <p:spPr>
          <a:xfrm>
            <a:off x="1085934" y="2788587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MainView</a:t>
            </a: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02663CCF-7205-06DC-CEEE-9CA2CB195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793" y="5473390"/>
            <a:ext cx="6257317" cy="3158328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3DCCDB8F-EB15-3805-836A-5BAD94170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0794" y="1979658"/>
            <a:ext cx="6293795" cy="31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677E9E-6B77-9293-067C-8D106552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45" y="2005677"/>
            <a:ext cx="3536330" cy="6888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DE7D0D-87A2-C645-FB9A-3060A0E7E1A8}"/>
              </a:ext>
            </a:extLst>
          </p:cNvPr>
          <p:cNvSpPr/>
          <p:nvPr/>
        </p:nvSpPr>
        <p:spPr>
          <a:xfrm>
            <a:off x="4759434" y="7366625"/>
            <a:ext cx="1756317" cy="919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2FCCA4-4090-A5C3-8247-C4642B05B958}"/>
              </a:ext>
            </a:extLst>
          </p:cNvPr>
          <p:cNvCxnSpPr/>
          <p:nvPr/>
        </p:nvCxnSpPr>
        <p:spPr>
          <a:xfrm>
            <a:off x="2161107" y="6703080"/>
            <a:ext cx="2548123" cy="83219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96499-FE6A-1DB2-8CA7-2E7186EC4E09}"/>
              </a:ext>
            </a:extLst>
          </p:cNvPr>
          <p:cNvCxnSpPr/>
          <p:nvPr/>
        </p:nvCxnSpPr>
        <p:spPr>
          <a:xfrm>
            <a:off x="2173048" y="5477191"/>
            <a:ext cx="23" cy="122248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2CB882-4435-C61F-7711-DF252F7ECA19}"/>
              </a:ext>
            </a:extLst>
          </p:cNvPr>
          <p:cNvSpPr/>
          <p:nvPr/>
        </p:nvSpPr>
        <p:spPr>
          <a:xfrm>
            <a:off x="8256351" y="4900308"/>
            <a:ext cx="632297" cy="3647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12">
            <a:extLst>
              <a:ext uri="{FF2B5EF4-FFF2-40B4-BE49-F238E27FC236}">
                <a16:creationId xmlns:a16="http://schemas.microsoft.com/office/drawing/2014/main" id="{6AFF1D1F-CC9D-8993-8CD0-F7F0AAC5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751" y="2005054"/>
            <a:ext cx="5989806" cy="3018127"/>
          </a:xfrm>
          <a:prstGeom prst="rect">
            <a:avLst/>
          </a:prstGeom>
        </p:spPr>
      </p:pic>
      <p:pic>
        <p:nvPicPr>
          <p:cNvPr id="13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A4993AD3-82B3-BA58-F7E7-25C70B111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751" y="5543489"/>
            <a:ext cx="5989805" cy="301812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EB227CC-EBB1-BE55-7D12-5D4550716A53}"/>
              </a:ext>
            </a:extLst>
          </p:cNvPr>
          <p:cNvGrpSpPr/>
          <p:nvPr/>
        </p:nvGrpSpPr>
        <p:grpSpPr>
          <a:xfrm>
            <a:off x="17319" y="1730004"/>
            <a:ext cx="4312479" cy="3711597"/>
            <a:chOff x="-347468" y="5377876"/>
            <a:chExt cx="4312479" cy="3711597"/>
          </a:xfrm>
        </p:grpSpPr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78A23330-1DBE-BA54-CBBC-BB051B0EBA99}"/>
                </a:ext>
              </a:extLst>
            </p:cNvPr>
            <p:cNvGrpSpPr/>
            <p:nvPr/>
          </p:nvGrpSpPr>
          <p:grpSpPr>
            <a:xfrm>
              <a:off x="-47028" y="5377876"/>
              <a:ext cx="3711597" cy="3711597"/>
              <a:chOff x="11452467" y="4129951"/>
              <a:chExt cx="3711597" cy="3711597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FB0A11AD-588A-8797-D97A-402CC4600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2467" y="4129951"/>
                <a:ext cx="3711597" cy="3711597"/>
              </a:xfrm>
              <a:prstGeom prst="rect">
                <a:avLst/>
              </a:prstGeom>
            </p:spPr>
          </p:pic>
        </p:grp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45BAE741-F939-F9AF-90CF-DFF3481EBC3C}"/>
                </a:ext>
              </a:extLst>
            </p:cNvPr>
            <p:cNvSpPr txBox="1"/>
            <p:nvPr/>
          </p:nvSpPr>
          <p:spPr>
            <a:xfrm>
              <a:off x="-347468" y="7263918"/>
              <a:ext cx="4312479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noProof="1">
                  <a:solidFill>
                    <a:srgbClr val="FFFFFF"/>
                  </a:solidFill>
                  <a:latin typeface="NanumSquareRoundOTF Light"/>
                </a:rPr>
                <a:t>네이버 지도 API를 연동해</a:t>
              </a:r>
            </a:p>
            <a:p>
              <a:pPr algn="ctr"/>
              <a:r>
                <a:rPr lang="ko-KR" altLang="en-US" noProof="1">
                  <a:solidFill>
                    <a:srgbClr val="FFFFFF"/>
                  </a:solidFill>
                  <a:latin typeface="NanumSquareRoundOTF Light"/>
                </a:rPr>
                <a:t>장바구니 가격 비교</a:t>
              </a:r>
            </a:p>
            <a:p>
              <a:pPr algn="ctr"/>
              <a:r>
                <a:rPr lang="ko-KR" altLang="en-US" noProof="1">
                  <a:solidFill>
                    <a:srgbClr val="FFFFFF"/>
                  </a:solidFill>
                  <a:latin typeface="NanumSquareRoundOTF Light"/>
                </a:rPr>
                <a:t>&lt;/prices&gt;사용</a:t>
              </a:r>
            </a:p>
          </p:txBody>
        </p:sp>
        <p:grpSp>
          <p:nvGrpSpPr>
            <p:cNvPr id="32" name="그룹 1009">
              <a:extLst>
                <a:ext uri="{FF2B5EF4-FFF2-40B4-BE49-F238E27FC236}">
                  <a16:creationId xmlns:a16="http://schemas.microsoft.com/office/drawing/2014/main" id="{1865754C-814B-EC02-E490-9EA0B3516A40}"/>
                </a:ext>
              </a:extLst>
            </p:cNvPr>
            <p:cNvGrpSpPr/>
            <p:nvPr/>
          </p:nvGrpSpPr>
          <p:grpSpPr>
            <a:xfrm>
              <a:off x="861061" y="7036267"/>
              <a:ext cx="1895422" cy="45479"/>
              <a:chOff x="12360555" y="5788342"/>
              <a:chExt cx="1895422" cy="45479"/>
            </a:xfrm>
          </p:grpSpPr>
          <p:pic>
            <p:nvPicPr>
              <p:cNvPr id="31" name="Object 38">
                <a:extLst>
                  <a:ext uri="{FF2B5EF4-FFF2-40B4-BE49-F238E27FC236}">
                    <a16:creationId xmlns:a16="http://schemas.microsoft.com/office/drawing/2014/main" id="{C5E8CAFB-5BF2-1CCB-9A08-F1ED175B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60555" y="5788342"/>
                <a:ext cx="1895422" cy="45479"/>
              </a:xfrm>
              <a:prstGeom prst="rect">
                <a:avLst/>
              </a:prstGeom>
            </p:spPr>
          </p:pic>
        </p:grpSp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914BA1B6-523F-E254-2D1A-9061BA8A4BBD}"/>
                </a:ext>
              </a:extLst>
            </p:cNvPr>
            <p:cNvSpPr txBox="1"/>
            <p:nvPr/>
          </p:nvSpPr>
          <p:spPr>
            <a:xfrm>
              <a:off x="702461" y="6412139"/>
              <a:ext cx="222261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en-US" sz="2800" noProof="1">
                  <a:solidFill>
                    <a:srgbClr val="FFFFFF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MapView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3844" y="4179164"/>
            <a:ext cx="13010048" cy="5119242"/>
            <a:chOff x="2637973" y="3426129"/>
            <a:chExt cx="13010048" cy="5119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7973" y="3426129"/>
              <a:ext cx="13010048" cy="5119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7800" y="4882986"/>
            <a:ext cx="3711597" cy="3711597"/>
            <a:chOff x="3121929" y="4129951"/>
            <a:chExt cx="3711597" cy="37115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Back-End</a:t>
            </a:r>
            <a:endParaRPr lang="ko-KR" altLang="en-US" b="1"/>
          </a:p>
        </p:txBody>
      </p:sp>
      <p:sp>
        <p:nvSpPr>
          <p:cNvPr id="16" name="Object 16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7212209" y="4882986"/>
            <a:ext cx="3711597" cy="3711597"/>
            <a:chOff x="7306338" y="4129951"/>
            <a:chExt cx="3711597" cy="3711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8338" y="4882986"/>
            <a:ext cx="3711597" cy="3711597"/>
            <a:chOff x="11452467" y="4129951"/>
            <a:chExt cx="3711597" cy="37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676546" y="6769026"/>
            <a:ext cx="441410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NanumSquareRoundOTF Light"/>
              </a:rPr>
              <a:t>Vue component</a:t>
            </a:r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에서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필요한 정보를 제공하는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API 작성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85608" y="5875432"/>
            <a:ext cx="9959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API</a:t>
            </a:r>
            <a:endParaRPr lang="en-US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3935888" y="6541377"/>
            <a:ext cx="1895422" cy="45479"/>
            <a:chOff x="4030017" y="5788342"/>
            <a:chExt cx="1895422" cy="454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983956" y="7046024"/>
            <a:ext cx="41681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en-US">
              <a:solidFill>
                <a:srgbClr val="FFFFFF"/>
              </a:solidFill>
              <a:latin typeface="NanumSquareRoundOTF Light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120297" y="6541377"/>
            <a:ext cx="1895422" cy="45479"/>
            <a:chOff x="8214426" y="5788342"/>
            <a:chExt cx="1895422" cy="454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057898" y="6769027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각종 정보를 AWS 인스턴스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내의 </a:t>
            </a:r>
            <a:r>
              <a:rPr lang="ko-KR" altLang="en-US" err="1">
                <a:solidFill>
                  <a:srgbClr val="FFFFFF"/>
                </a:solidFill>
                <a:latin typeface="NanumSquareRoundOTF Light"/>
              </a:rPr>
              <a:t>DB에</a:t>
            </a:r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 저장해서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필요할 때마다 접근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91392" y="5919394"/>
            <a:ext cx="18927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자료</a:t>
            </a:r>
            <a:r>
              <a:rPr lang="en-US" altLang="ko-KR" sz="28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수집</a:t>
            </a:r>
            <a:endParaRPr lang="en-US" altLang="ko-KR" sz="2800" dirty="0">
              <a:solidFill>
                <a:srgbClr val="FFFFFF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2266426" y="6541377"/>
            <a:ext cx="1895422" cy="45479"/>
            <a:chOff x="12360555" y="5788342"/>
            <a:chExt cx="1895422" cy="454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7D5B466A-7275-63E0-D39A-1BB9A9D7F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103" y="1208684"/>
            <a:ext cx="2743200" cy="274320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6EAF2FD2-80B6-341D-9161-5B47C612B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4385" y="1257300"/>
            <a:ext cx="2743200" cy="2743200"/>
          </a:xfrm>
          <a:prstGeom prst="rect">
            <a:avLst/>
          </a:prstGeom>
        </p:spPr>
      </p:pic>
      <p:sp>
        <p:nvSpPr>
          <p:cNvPr id="7" name="Object 37">
            <a:extLst>
              <a:ext uri="{FF2B5EF4-FFF2-40B4-BE49-F238E27FC236}">
                <a16:creationId xmlns:a16="http://schemas.microsoft.com/office/drawing/2014/main" id="{F6D92881-0859-8401-FC80-4396FA742905}"/>
              </a:ext>
            </a:extLst>
          </p:cNvPr>
          <p:cNvSpPr txBox="1"/>
          <p:nvPr/>
        </p:nvSpPr>
        <p:spPr>
          <a:xfrm>
            <a:off x="12258945" y="5954563"/>
            <a:ext cx="18927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DB</a:t>
            </a:r>
          </a:p>
        </p:txBody>
      </p:sp>
      <p:sp>
        <p:nvSpPr>
          <p:cNvPr id="9" name="Object 36">
            <a:extLst>
              <a:ext uri="{FF2B5EF4-FFF2-40B4-BE49-F238E27FC236}">
                <a16:creationId xmlns:a16="http://schemas.microsoft.com/office/drawing/2014/main" id="{AAFE7D8F-EBD5-42C5-6436-99690BD51981}"/>
              </a:ext>
            </a:extLst>
          </p:cNvPr>
          <p:cNvSpPr txBox="1"/>
          <p:nvPr/>
        </p:nvSpPr>
        <p:spPr>
          <a:xfrm>
            <a:off x="6995851" y="6909702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공공데이터 포탈 </a:t>
            </a:r>
            <a:r>
              <a:rPr lang="ko-KR" altLang="en-US" err="1">
                <a:solidFill>
                  <a:srgbClr val="FFFFFF"/>
                </a:solidFill>
                <a:latin typeface="NanumSquareRoundOTF Light"/>
              </a:rPr>
              <a:t>API를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이용한 가격 정보 및</a:t>
            </a:r>
          </a:p>
          <a:p>
            <a:pPr algn="ctr"/>
            <a:r>
              <a:rPr lang="ko-KR" altLang="en-US">
                <a:solidFill>
                  <a:srgbClr val="FFFFFF"/>
                </a:solidFill>
                <a:latin typeface="NanumSquareRoundOTF Light"/>
              </a:rPr>
              <a:t>이미지 등의 정보 수집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</a:t>
            </a:r>
            <a:r>
              <a:rPr lang="en-US" sz="2000" b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Back</a:t>
            </a:r>
            <a:r>
              <a:rPr lang="en-US" sz="2000" b="1">
                <a:solidFill>
                  <a:srgbClr val="3B7DDD"/>
                </a:solidFill>
                <a:latin typeface="NanumSquare ExtraBold"/>
              </a:rPr>
              <a:t>-End</a:t>
            </a:r>
            <a:endParaRPr lang="ko-KR" altLang="en-US" b="1"/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83A16906-11D4-0494-8D1A-46D78BDDF304}"/>
              </a:ext>
            </a:extLst>
          </p:cNvPr>
          <p:cNvGrpSpPr/>
          <p:nvPr/>
        </p:nvGrpSpPr>
        <p:grpSpPr>
          <a:xfrm>
            <a:off x="1741092" y="3535654"/>
            <a:ext cx="3711597" cy="3711597"/>
            <a:chOff x="3121929" y="4129951"/>
            <a:chExt cx="3711597" cy="3711597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F32550C3-E88E-F855-8DFF-B8B0F8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AEB56E25-54E8-96F3-5DBE-BD73EC72A87B}"/>
              </a:ext>
            </a:extLst>
          </p:cNvPr>
          <p:cNvSpPr txBox="1"/>
          <p:nvPr/>
        </p:nvSpPr>
        <p:spPr>
          <a:xfrm>
            <a:off x="1389838" y="5421695"/>
            <a:ext cx="441410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  <a:cs typeface="+mn-lt"/>
              </a:rPr>
              <a:t>Vue component</a:t>
            </a:r>
            <a:r>
              <a:rPr lang="ko-KR" altLang="en-US" noProof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  <a:cs typeface="+mn-lt"/>
              </a:rPr>
              <a:t>에서</a:t>
            </a:r>
            <a:endParaRPr lang="en-US" noProof="1">
              <a:latin typeface="NanumSquareRoundOTF Light" panose="020B0600000101010101" pitchFamily="34" charset="-127"/>
              <a:ea typeface="NanumSquareRoundOTF Light" panose="020B0600000101010101" pitchFamily="34" charset="-127"/>
              <a:cs typeface="+mn-lt"/>
            </a:endParaRP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  <a:cs typeface="+mn-lt"/>
              </a:rPr>
              <a:t>필요한 정보를 제공하는</a:t>
            </a:r>
            <a:endParaRPr lang="en-US" noProof="1">
              <a:latin typeface="NanumSquareRoundOTF Light" panose="020B0600000101010101" pitchFamily="34" charset="-127"/>
              <a:ea typeface="NanumSquareRoundOTF Light" panose="020B0600000101010101" pitchFamily="34" charset="-127"/>
              <a:cs typeface="+mn-lt"/>
            </a:endParaRPr>
          </a:p>
          <a:p>
            <a:pPr algn="ctr"/>
            <a:r>
              <a:rPr lang="en-US" altLang="ko-KR" noProof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  <a:cs typeface="+mn-lt"/>
              </a:rPr>
              <a:t>API</a:t>
            </a:r>
            <a:r>
              <a:rPr lang="ko-KR" altLang="en-US" noProof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  <a:cs typeface="+mn-lt"/>
              </a:rPr>
              <a:t> 작성</a:t>
            </a:r>
            <a:endParaRPr lang="en-US" altLang="ko-KR" dirty="0"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22E2E67A-4921-D53A-21F9-5FB9BAE72A6A}"/>
              </a:ext>
            </a:extLst>
          </p:cNvPr>
          <p:cNvSpPr txBox="1"/>
          <p:nvPr/>
        </p:nvSpPr>
        <p:spPr>
          <a:xfrm>
            <a:off x="2485583" y="4569918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cs typeface="+mn-lt"/>
              </a:rPr>
              <a:t>API</a:t>
            </a:r>
            <a:endParaRPr lang="ko-KR" altLang="en-US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1511AD42-48FD-8C1A-6888-AD2762C9B09D}"/>
              </a:ext>
            </a:extLst>
          </p:cNvPr>
          <p:cNvGrpSpPr/>
          <p:nvPr/>
        </p:nvGrpSpPr>
        <p:grpSpPr>
          <a:xfrm>
            <a:off x="2649181" y="5194045"/>
            <a:ext cx="1895422" cy="45479"/>
            <a:chOff x="4030017" y="5788342"/>
            <a:chExt cx="1895422" cy="45479"/>
          </a:xfrm>
        </p:grpSpPr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B3C8F760-5BD6-AFBF-3551-883DBF45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F6A9C4-7750-5E15-E25B-3B9E98CDB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384" y="1768078"/>
            <a:ext cx="7743825" cy="72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2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</a:t>
            </a:r>
            <a:r>
              <a:rPr lang="en-US" sz="2000" b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Back</a:t>
            </a:r>
            <a:r>
              <a:rPr lang="en-US" sz="2000" b="1">
                <a:solidFill>
                  <a:srgbClr val="3B7DDD"/>
                </a:solidFill>
                <a:latin typeface="NanumSquare ExtraBold"/>
              </a:rPr>
              <a:t>-End</a:t>
            </a:r>
            <a:endParaRPr lang="ko-KR" altLang="en-US" b="1"/>
          </a:p>
        </p:txBody>
      </p:sp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D06D27BC-D541-914A-625C-FA4666A84BCF}"/>
              </a:ext>
            </a:extLst>
          </p:cNvPr>
          <p:cNvGrpSpPr/>
          <p:nvPr/>
        </p:nvGrpSpPr>
        <p:grpSpPr>
          <a:xfrm>
            <a:off x="1694278" y="3464090"/>
            <a:ext cx="3711597" cy="3711597"/>
            <a:chOff x="7306338" y="4129951"/>
            <a:chExt cx="3711597" cy="3711597"/>
          </a:xfrm>
        </p:grpSpPr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F79949CD-697D-729B-0B95-6BE13123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11" name="Object 31">
            <a:extLst>
              <a:ext uri="{FF2B5EF4-FFF2-40B4-BE49-F238E27FC236}">
                <a16:creationId xmlns:a16="http://schemas.microsoft.com/office/drawing/2014/main" id="{BA3A59EC-DADF-B050-0D7C-0ADC38991A97}"/>
              </a:ext>
            </a:extLst>
          </p:cNvPr>
          <p:cNvSpPr txBox="1"/>
          <p:nvPr/>
        </p:nvSpPr>
        <p:spPr>
          <a:xfrm>
            <a:off x="1466025" y="5627128"/>
            <a:ext cx="41681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en-US">
              <a:solidFill>
                <a:srgbClr val="FFFFFF"/>
              </a:solidFill>
              <a:latin typeface="NanumSquareRoundOTF Light"/>
            </a:endParaRPr>
          </a:p>
        </p:txBody>
      </p: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68FDCCF1-30D4-C4A5-DA52-3C08FA80CD59}"/>
              </a:ext>
            </a:extLst>
          </p:cNvPr>
          <p:cNvGrpSpPr/>
          <p:nvPr/>
        </p:nvGrpSpPr>
        <p:grpSpPr>
          <a:xfrm>
            <a:off x="2602366" y="5122480"/>
            <a:ext cx="1895422" cy="45479"/>
            <a:chOff x="8214426" y="5788342"/>
            <a:chExt cx="1895422" cy="45479"/>
          </a:xfrm>
        </p:grpSpPr>
        <p:pic>
          <p:nvPicPr>
            <p:cNvPr id="13" name="Object 33">
              <a:extLst>
                <a:ext uri="{FF2B5EF4-FFF2-40B4-BE49-F238E27FC236}">
                  <a16:creationId xmlns:a16="http://schemas.microsoft.com/office/drawing/2014/main" id="{E676CA0F-A2A9-1950-BE04-5D56059E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18" name="Object 37">
            <a:extLst>
              <a:ext uri="{FF2B5EF4-FFF2-40B4-BE49-F238E27FC236}">
                <a16:creationId xmlns:a16="http://schemas.microsoft.com/office/drawing/2014/main" id="{7BA4FE71-B4B0-87A6-CD05-D20430CB3223}"/>
              </a:ext>
            </a:extLst>
          </p:cNvPr>
          <p:cNvSpPr txBox="1"/>
          <p:nvPr/>
        </p:nvSpPr>
        <p:spPr>
          <a:xfrm>
            <a:off x="2573461" y="4500497"/>
            <a:ext cx="18927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자료</a:t>
            </a:r>
            <a:r>
              <a:rPr lang="en-US" altLang="ko-KR" sz="28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280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수집</a:t>
            </a:r>
          </a:p>
        </p:txBody>
      </p:sp>
      <p:sp>
        <p:nvSpPr>
          <p:cNvPr id="20" name="Object 36">
            <a:extLst>
              <a:ext uri="{FF2B5EF4-FFF2-40B4-BE49-F238E27FC236}">
                <a16:creationId xmlns:a16="http://schemas.microsoft.com/office/drawing/2014/main" id="{BC987B29-D27B-3215-381F-556675B8AA29}"/>
              </a:ext>
            </a:extLst>
          </p:cNvPr>
          <p:cNvSpPr txBox="1"/>
          <p:nvPr/>
        </p:nvSpPr>
        <p:spPr>
          <a:xfrm>
            <a:off x="1477920" y="5490805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공공데이터 포탈 </a:t>
            </a:r>
            <a:r>
              <a:rPr lang="ko-KR" altLang="en-US" dirty="0" err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API를</a:t>
            </a:r>
            <a:endParaRPr lang="ko-KR" altLang="en-US" dirty="0">
              <a:solidFill>
                <a:srgbClr val="FFFFFF"/>
              </a:solidFill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이용한 가격 정보 및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이미지 등의 정보 수집</a:t>
            </a:r>
          </a:p>
        </p:txBody>
      </p: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CC73ECD9-4B20-5B7A-FA9A-AE43FAC2BA6E}"/>
              </a:ext>
            </a:extLst>
          </p:cNvPr>
          <p:cNvGrpSpPr/>
          <p:nvPr/>
        </p:nvGrpSpPr>
        <p:grpSpPr>
          <a:xfrm>
            <a:off x="13309320" y="3562624"/>
            <a:ext cx="3711597" cy="3711597"/>
            <a:chOff x="11452467" y="4129951"/>
            <a:chExt cx="3711597" cy="3711597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719F5516-203A-521C-6162-4C024351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25" name="Object 36">
            <a:extLst>
              <a:ext uri="{FF2B5EF4-FFF2-40B4-BE49-F238E27FC236}">
                <a16:creationId xmlns:a16="http://schemas.microsoft.com/office/drawing/2014/main" id="{1343AABA-F7AC-3C30-B02F-D9DF49874E0E}"/>
              </a:ext>
            </a:extLst>
          </p:cNvPr>
          <p:cNvSpPr txBox="1"/>
          <p:nvPr/>
        </p:nvSpPr>
        <p:spPr>
          <a:xfrm>
            <a:off x="13008880" y="5448665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각종 정보를 AWS 인스턴스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내의 </a:t>
            </a:r>
            <a:r>
              <a:rPr lang="ko-KR" altLang="en-US" dirty="0" err="1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DB에</a:t>
            </a:r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저장해서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필요할 때마다 접근</a:t>
            </a:r>
          </a:p>
        </p:txBody>
      </p:sp>
      <p:grpSp>
        <p:nvGrpSpPr>
          <p:cNvPr id="29" name="그룹 1009">
            <a:extLst>
              <a:ext uri="{FF2B5EF4-FFF2-40B4-BE49-F238E27FC236}">
                <a16:creationId xmlns:a16="http://schemas.microsoft.com/office/drawing/2014/main" id="{440905F3-E65C-BB43-61BE-7AA38E04D4C9}"/>
              </a:ext>
            </a:extLst>
          </p:cNvPr>
          <p:cNvGrpSpPr/>
          <p:nvPr/>
        </p:nvGrpSpPr>
        <p:grpSpPr>
          <a:xfrm>
            <a:off x="14217408" y="5221015"/>
            <a:ext cx="1895422" cy="45479"/>
            <a:chOff x="12360555" y="5788342"/>
            <a:chExt cx="1895422" cy="45479"/>
          </a:xfrm>
        </p:grpSpPr>
        <p:pic>
          <p:nvPicPr>
            <p:cNvPr id="28" name="Object 38">
              <a:extLst>
                <a:ext uri="{FF2B5EF4-FFF2-40B4-BE49-F238E27FC236}">
                  <a16:creationId xmlns:a16="http://schemas.microsoft.com/office/drawing/2014/main" id="{CC87B7F1-D714-29F6-5B65-ACE0CB4C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32" name="Object 37">
            <a:extLst>
              <a:ext uri="{FF2B5EF4-FFF2-40B4-BE49-F238E27FC236}">
                <a16:creationId xmlns:a16="http://schemas.microsoft.com/office/drawing/2014/main" id="{59E8D296-DBCB-EB7C-0DC1-E47882A67AD7}"/>
              </a:ext>
            </a:extLst>
          </p:cNvPr>
          <p:cNvSpPr txBox="1"/>
          <p:nvPr/>
        </p:nvSpPr>
        <p:spPr>
          <a:xfrm>
            <a:off x="14209927" y="4634201"/>
            <a:ext cx="18927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DB</a:t>
            </a:r>
          </a:p>
        </p:txBody>
      </p:sp>
      <p:pic>
        <p:nvPicPr>
          <p:cNvPr id="33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42F210F-4ECC-2AC1-33D5-A2864F815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133" y="2488487"/>
            <a:ext cx="3860252" cy="598005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EE4309-23F4-A681-3D21-48837D393EC2}"/>
              </a:ext>
            </a:extLst>
          </p:cNvPr>
          <p:cNvSpPr/>
          <p:nvPr/>
        </p:nvSpPr>
        <p:spPr>
          <a:xfrm>
            <a:off x="8592206" y="5990896"/>
            <a:ext cx="2384534" cy="49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80912C-E48E-4498-A08F-896CCDB293C0}"/>
              </a:ext>
            </a:extLst>
          </p:cNvPr>
          <p:cNvSpPr/>
          <p:nvPr/>
        </p:nvSpPr>
        <p:spPr>
          <a:xfrm>
            <a:off x="8592206" y="7468914"/>
            <a:ext cx="2384534" cy="926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0D472A-1037-84D2-9BCB-279A96897246}"/>
              </a:ext>
            </a:extLst>
          </p:cNvPr>
          <p:cNvSpPr/>
          <p:nvPr/>
        </p:nvSpPr>
        <p:spPr>
          <a:xfrm>
            <a:off x="8592206" y="5458809"/>
            <a:ext cx="2384534" cy="4926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CF49F58-EF69-EAEA-10A0-EFB2F631B71E}"/>
              </a:ext>
            </a:extLst>
          </p:cNvPr>
          <p:cNvCxnSpPr/>
          <p:nvPr/>
        </p:nvCxnSpPr>
        <p:spPr>
          <a:xfrm>
            <a:off x="5100145" y="6321972"/>
            <a:ext cx="3456589" cy="1525314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7699583-1C1D-8864-AC3A-9F1326E47E24}"/>
              </a:ext>
            </a:extLst>
          </p:cNvPr>
          <p:cNvCxnSpPr>
            <a:cxnSpLocks/>
          </p:cNvCxnSpPr>
          <p:nvPr/>
        </p:nvCxnSpPr>
        <p:spPr>
          <a:xfrm flipV="1">
            <a:off x="5060732" y="6231321"/>
            <a:ext cx="3535415" cy="9065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B935B7B-336D-6327-4FA2-245ED97B4C02}"/>
              </a:ext>
            </a:extLst>
          </p:cNvPr>
          <p:cNvCxnSpPr>
            <a:cxnSpLocks/>
          </p:cNvCxnSpPr>
          <p:nvPr/>
        </p:nvCxnSpPr>
        <p:spPr>
          <a:xfrm flipV="1">
            <a:off x="10992507" y="5561288"/>
            <a:ext cx="2313589" cy="130063"/>
          </a:xfrm>
          <a:prstGeom prst="straightConnector1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5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078776"/>
            <a:ext cx="1062844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(1) 배포</a:t>
            </a:r>
            <a:r>
              <a:rPr lang="en-US" sz="400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400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자동화</a:t>
            </a:r>
            <a:endParaRPr lang="en-US" sz="4000">
              <a:solidFill>
                <a:srgbClr val="3B7DDD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D70E8196-FA11-EB80-1584-C59EAF811177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B7DDD"/>
                </a:solidFill>
                <a:latin typeface="NanumSquare ExtraBold"/>
              </a:rPr>
              <a:t>Challenge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0ED17E35-F219-9A01-C650-AEF656CC2E99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04</a:t>
            </a:r>
            <a:endParaRPr lang="en-US"/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5C6D5E40-B031-9880-F1D0-6F05FDE10CB2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pic>
        <p:nvPicPr>
          <p:cNvPr id="23" name="Picture 8" descr="GitHub logo and symbol, meaning, history, PNG">
            <a:extLst>
              <a:ext uri="{FF2B5EF4-FFF2-40B4-BE49-F238E27FC236}">
                <a16:creationId xmlns:a16="http://schemas.microsoft.com/office/drawing/2014/main" id="{92E27D73-9759-3A92-5686-7B8A7F71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r="13142"/>
          <a:stretch/>
        </p:blipFill>
        <p:spPr bwMode="auto">
          <a:xfrm>
            <a:off x="2823597" y="7425138"/>
            <a:ext cx="1300809" cy="9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0819AC8B-34AC-E071-6837-6C9CB602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3407" y="8933853"/>
            <a:ext cx="921187" cy="9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A6DB9F-38BA-5DC1-47F6-655C79FBCD31}"/>
              </a:ext>
            </a:extLst>
          </p:cNvPr>
          <p:cNvSpPr txBox="1"/>
          <p:nvPr/>
        </p:nvSpPr>
        <p:spPr>
          <a:xfrm>
            <a:off x="2878319" y="8453517"/>
            <a:ext cx="61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/>
              <a:t>Github</a:t>
            </a:r>
          </a:p>
          <a:p>
            <a:pPr algn="ctr"/>
            <a:r>
              <a:rPr lang="en-US" altLang="ko-KR" sz="900"/>
              <a:t>Push</a:t>
            </a:r>
            <a:endParaRPr lang="ko-KR" altLang="en-US" sz="9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2D106F-A9F2-9193-3339-9C93B92A2732}"/>
              </a:ext>
            </a:extLst>
          </p:cNvPr>
          <p:cNvCxnSpPr>
            <a:cxnSpLocks/>
          </p:cNvCxnSpPr>
          <p:nvPr/>
        </p:nvCxnSpPr>
        <p:spPr>
          <a:xfrm>
            <a:off x="3463458" y="8495289"/>
            <a:ext cx="0" cy="311364"/>
          </a:xfrm>
          <a:prstGeom prst="straightConnector1">
            <a:avLst/>
          </a:prstGeom>
          <a:ln w="12700">
            <a:solidFill>
              <a:srgbClr val="09090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4ED60A-4038-C9F6-E402-B14249D0A1BE}"/>
              </a:ext>
            </a:extLst>
          </p:cNvPr>
          <p:cNvSpPr txBox="1"/>
          <p:nvPr/>
        </p:nvSpPr>
        <p:spPr>
          <a:xfrm>
            <a:off x="2934354" y="9901149"/>
            <a:ext cx="110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로컬</a:t>
            </a:r>
          </a:p>
        </p:txBody>
      </p:sp>
      <p:pic>
        <p:nvPicPr>
          <p:cNvPr id="965" name="그림 964">
            <a:extLst>
              <a:ext uri="{FF2B5EF4-FFF2-40B4-BE49-F238E27FC236}">
                <a16:creationId xmlns:a16="http://schemas.microsoft.com/office/drawing/2014/main" id="{A3CAC674-5799-131F-305C-D2C321E74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243" b="23956"/>
          <a:stretch/>
        </p:blipFill>
        <p:spPr>
          <a:xfrm>
            <a:off x="9346645" y="2435183"/>
            <a:ext cx="7364262" cy="4127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0BAA5172-9C8B-3100-8EC9-B02A148344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18587" r="4" b="24613"/>
          <a:stretch/>
        </p:blipFill>
        <p:spPr>
          <a:xfrm>
            <a:off x="1519733" y="2431017"/>
            <a:ext cx="7364262" cy="4127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1B5400-78E6-4E8A-A1C7-F292234A20A8}"/>
              </a:ext>
            </a:extLst>
          </p:cNvPr>
          <p:cNvSpPr/>
          <p:nvPr/>
        </p:nvSpPr>
        <p:spPr>
          <a:xfrm>
            <a:off x="4442644" y="7045469"/>
            <a:ext cx="9402712" cy="3063690"/>
          </a:xfrm>
          <a:prstGeom prst="rect">
            <a:avLst/>
          </a:prstGeom>
          <a:noFill/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6" descr="Nginx 표준식 변수 정리 - ThinkGround">
            <a:extLst>
              <a:ext uri="{FF2B5EF4-FFF2-40B4-BE49-F238E27FC236}">
                <a16:creationId xmlns:a16="http://schemas.microsoft.com/office/drawing/2014/main" id="{3CEBA89E-D362-2109-67B0-11FC8E6F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56" y="7554125"/>
            <a:ext cx="997514" cy="9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67E66E7-9A02-BC9C-B6A1-4B72E7AAF87B}"/>
              </a:ext>
            </a:extLst>
          </p:cNvPr>
          <p:cNvGrpSpPr/>
          <p:nvPr/>
        </p:nvGrpSpPr>
        <p:grpSpPr>
          <a:xfrm>
            <a:off x="9615607" y="7459996"/>
            <a:ext cx="1203986" cy="1133883"/>
            <a:chOff x="679874" y="4428915"/>
            <a:chExt cx="1501223" cy="1413814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96A8322B-F316-1FFF-2B6B-2D805AE7B4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897"/>
            <a:stretch/>
          </p:blipFill>
          <p:spPr bwMode="auto">
            <a:xfrm>
              <a:off x="679874" y="4428915"/>
              <a:ext cx="1501223" cy="90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8">
              <a:extLst>
                <a:ext uri="{FF2B5EF4-FFF2-40B4-BE49-F238E27FC236}">
                  <a16:creationId xmlns:a16="http://schemas.microsoft.com/office/drawing/2014/main" id="{1C019B26-9F8E-E105-1D71-04003B20B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2"/>
            <a:stretch/>
          </p:blipFill>
          <p:spPr bwMode="auto">
            <a:xfrm>
              <a:off x="750180" y="5375398"/>
              <a:ext cx="1360609" cy="467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0" descr="Flask Logo PNG Vector (SVG) Free Download">
            <a:extLst>
              <a:ext uri="{FF2B5EF4-FFF2-40B4-BE49-F238E27FC236}">
                <a16:creationId xmlns:a16="http://schemas.microsoft.com/office/drawing/2014/main" id="{CB5EFE51-5C58-D246-E984-B6DB66C9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268" y="7379796"/>
            <a:ext cx="875510" cy="112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FA66E-0EAA-C718-212E-98A8B37C7517}"/>
              </a:ext>
            </a:extLst>
          </p:cNvPr>
          <p:cNvSpPr/>
          <p:nvPr/>
        </p:nvSpPr>
        <p:spPr>
          <a:xfrm>
            <a:off x="9449126" y="7150774"/>
            <a:ext cx="2723145" cy="1717589"/>
          </a:xfrm>
          <a:prstGeom prst="rect">
            <a:avLst/>
          </a:prstGeom>
          <a:noFill/>
          <a:ln w="19050">
            <a:solidFill>
              <a:srgbClr val="8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224F58-2D3B-F6F7-7B41-3A5C53328DEF}"/>
              </a:ext>
            </a:extLst>
          </p:cNvPr>
          <p:cNvSpPr/>
          <p:nvPr/>
        </p:nvSpPr>
        <p:spPr>
          <a:xfrm>
            <a:off x="4593372" y="9029087"/>
            <a:ext cx="9144817" cy="966182"/>
          </a:xfrm>
          <a:prstGeom prst="rect">
            <a:avLst/>
          </a:prstGeom>
          <a:noFill/>
          <a:ln w="19050">
            <a:solidFill>
              <a:srgbClr val="8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Docker logo and symbol, meaning, history, PNG">
            <a:extLst>
              <a:ext uri="{FF2B5EF4-FFF2-40B4-BE49-F238E27FC236}">
                <a16:creationId xmlns:a16="http://schemas.microsoft.com/office/drawing/2014/main" id="{04835AB9-6846-42CB-74B1-8413CDA95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6475"/>
          <a:stretch/>
        </p:blipFill>
        <p:spPr bwMode="auto">
          <a:xfrm>
            <a:off x="8558027" y="9062032"/>
            <a:ext cx="1098004" cy="9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E52696-4F2D-9034-6059-B20FAA38A44A}"/>
              </a:ext>
            </a:extLst>
          </p:cNvPr>
          <p:cNvSpPr/>
          <p:nvPr/>
        </p:nvSpPr>
        <p:spPr>
          <a:xfrm>
            <a:off x="4593372" y="7150773"/>
            <a:ext cx="1868627" cy="1717589"/>
          </a:xfrm>
          <a:prstGeom prst="rect">
            <a:avLst/>
          </a:prstGeom>
          <a:noFill/>
          <a:ln w="19050">
            <a:solidFill>
              <a:srgbClr val="8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A74D65-5809-F8D0-9202-FD8DBD463054}"/>
              </a:ext>
            </a:extLst>
          </p:cNvPr>
          <p:cNvGrpSpPr/>
          <p:nvPr/>
        </p:nvGrpSpPr>
        <p:grpSpPr>
          <a:xfrm>
            <a:off x="4769225" y="7379796"/>
            <a:ext cx="1500327" cy="1314876"/>
            <a:chOff x="2024245" y="3379413"/>
            <a:chExt cx="1465832" cy="129068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E6582674-00F0-9FEC-DC7C-0EF4E90DD4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22"/>
            <a:stretch/>
          </p:blipFill>
          <p:spPr bwMode="auto">
            <a:xfrm>
              <a:off x="2391162" y="3379413"/>
              <a:ext cx="731998" cy="921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Jenkins Logo PNG Transparent &amp; SVG Vector - Freebie Supply">
              <a:extLst>
                <a:ext uri="{FF2B5EF4-FFF2-40B4-BE49-F238E27FC236}">
                  <a16:creationId xmlns:a16="http://schemas.microsoft.com/office/drawing/2014/main" id="{8192B35D-4F11-5D56-2462-C68B38D38F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1" t="38122" r="11649" b="37817"/>
            <a:stretch/>
          </p:blipFill>
          <p:spPr bwMode="auto">
            <a:xfrm>
              <a:off x="2024245" y="4202832"/>
              <a:ext cx="1465832" cy="467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677F8C-D354-8685-C2D3-072CBE631298}"/>
              </a:ext>
            </a:extLst>
          </p:cNvPr>
          <p:cNvSpPr/>
          <p:nvPr/>
        </p:nvSpPr>
        <p:spPr>
          <a:xfrm>
            <a:off x="12297050" y="7150773"/>
            <a:ext cx="1441139" cy="1717589"/>
          </a:xfrm>
          <a:prstGeom prst="rect">
            <a:avLst/>
          </a:prstGeom>
          <a:noFill/>
          <a:ln w="19050">
            <a:solidFill>
              <a:srgbClr val="8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MongoDB logo | Infinapps">
            <a:extLst>
              <a:ext uri="{FF2B5EF4-FFF2-40B4-BE49-F238E27FC236}">
                <a16:creationId xmlns:a16="http://schemas.microsoft.com/office/drawing/2014/main" id="{6B232B6D-5023-CAE8-E4B2-2751D6BA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224" y="7298925"/>
            <a:ext cx="1212789" cy="142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FB573D-48E7-63EB-9ACA-CDF9E197122E}"/>
              </a:ext>
            </a:extLst>
          </p:cNvPr>
          <p:cNvSpPr txBox="1"/>
          <p:nvPr/>
        </p:nvSpPr>
        <p:spPr>
          <a:xfrm>
            <a:off x="10692501" y="7613111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+</a:t>
            </a:r>
            <a:endParaRPr lang="ko-KR" altLang="en-US" sz="3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0099A0-75B0-1CA3-48DD-5298BA096898}"/>
              </a:ext>
            </a:extLst>
          </p:cNvPr>
          <p:cNvSpPr/>
          <p:nvPr/>
        </p:nvSpPr>
        <p:spPr>
          <a:xfrm>
            <a:off x="6594935" y="7150774"/>
            <a:ext cx="2723145" cy="1717589"/>
          </a:xfrm>
          <a:prstGeom prst="rect">
            <a:avLst/>
          </a:prstGeom>
          <a:noFill/>
          <a:ln w="19050">
            <a:solidFill>
              <a:srgbClr val="8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757867-7D3C-EA6F-865B-EC2ED8B6E66D}"/>
              </a:ext>
            </a:extLst>
          </p:cNvPr>
          <p:cNvSpPr txBox="1"/>
          <p:nvPr/>
        </p:nvSpPr>
        <p:spPr>
          <a:xfrm>
            <a:off x="7731696" y="7626265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+</a:t>
            </a:r>
            <a:endParaRPr lang="ko-KR" altLang="en-US" sz="360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395743A-F5C5-EFB1-7FBD-410AC1C13862}"/>
              </a:ext>
            </a:extLst>
          </p:cNvPr>
          <p:cNvCxnSpPr>
            <a:cxnSpLocks/>
          </p:cNvCxnSpPr>
          <p:nvPr/>
        </p:nvCxnSpPr>
        <p:spPr>
          <a:xfrm>
            <a:off x="5596962" y="8671706"/>
            <a:ext cx="2846889" cy="726809"/>
          </a:xfrm>
          <a:prstGeom prst="straightConnector1">
            <a:avLst/>
          </a:prstGeom>
          <a:ln w="12700">
            <a:solidFill>
              <a:srgbClr val="0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0B1B91E-1217-DDB4-41FB-772CC8008830}"/>
              </a:ext>
            </a:extLst>
          </p:cNvPr>
          <p:cNvCxnSpPr>
            <a:cxnSpLocks/>
          </p:cNvCxnSpPr>
          <p:nvPr/>
        </p:nvCxnSpPr>
        <p:spPr>
          <a:xfrm flipH="1" flipV="1">
            <a:off x="7978283" y="8616823"/>
            <a:ext cx="724199" cy="543710"/>
          </a:xfrm>
          <a:prstGeom prst="straightConnector1">
            <a:avLst/>
          </a:prstGeom>
          <a:ln w="12700">
            <a:solidFill>
              <a:srgbClr val="0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F107F43-026B-77E1-01A9-FFAEB3A2D3CF}"/>
              </a:ext>
            </a:extLst>
          </p:cNvPr>
          <p:cNvCxnSpPr>
            <a:cxnSpLocks/>
          </p:cNvCxnSpPr>
          <p:nvPr/>
        </p:nvCxnSpPr>
        <p:spPr>
          <a:xfrm flipV="1">
            <a:off x="9678928" y="8694018"/>
            <a:ext cx="1169723" cy="530803"/>
          </a:xfrm>
          <a:prstGeom prst="straightConnector1">
            <a:avLst/>
          </a:prstGeom>
          <a:ln w="12700">
            <a:solidFill>
              <a:srgbClr val="0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EAC0BC-4C23-DB52-23C8-47B06EE90D04}"/>
              </a:ext>
            </a:extLst>
          </p:cNvPr>
          <p:cNvGrpSpPr/>
          <p:nvPr/>
        </p:nvGrpSpPr>
        <p:grpSpPr>
          <a:xfrm>
            <a:off x="8198509" y="7406078"/>
            <a:ext cx="1026474" cy="1243374"/>
            <a:chOff x="7740273" y="1456162"/>
            <a:chExt cx="2530397" cy="3065082"/>
          </a:xfrm>
        </p:grpSpPr>
        <p:pic>
          <p:nvPicPr>
            <p:cNvPr id="54" name="그림 961">
              <a:extLst>
                <a:ext uri="{FF2B5EF4-FFF2-40B4-BE49-F238E27FC236}">
                  <a16:creationId xmlns:a16="http://schemas.microsoft.com/office/drawing/2014/main" id="{0610B36B-F63F-6BE3-C79D-6F8068C6A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40273" y="1456162"/>
              <a:ext cx="2354633" cy="232197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E0EFD0-9EAB-C161-52E3-73B1013E22C4}"/>
                </a:ext>
              </a:extLst>
            </p:cNvPr>
            <p:cNvSpPr txBox="1"/>
            <p:nvPr/>
          </p:nvSpPr>
          <p:spPr>
            <a:xfrm>
              <a:off x="7756071" y="3477985"/>
              <a:ext cx="2514599" cy="10432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RoundOTF Light"/>
                  <a:cs typeface="Calibri"/>
                </a:rPr>
                <a:t>Vue.js</a:t>
              </a:r>
            </a:p>
          </p:txBody>
        </p:sp>
      </p:grp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5A9599BB-DF99-2F8D-6D1C-F32D34F511F5}"/>
              </a:ext>
            </a:extLst>
          </p:cNvPr>
          <p:cNvSpPr/>
          <p:nvPr/>
        </p:nvSpPr>
        <p:spPr>
          <a:xfrm>
            <a:off x="6544142" y="7106152"/>
            <a:ext cx="2802503" cy="180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21894EAC-9928-CB53-72A1-71CE57D6A080}"/>
              </a:ext>
            </a:extLst>
          </p:cNvPr>
          <p:cNvSpPr/>
          <p:nvPr/>
        </p:nvSpPr>
        <p:spPr>
          <a:xfrm>
            <a:off x="9397438" y="7106152"/>
            <a:ext cx="2802503" cy="180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EF2B14-D16F-4BCD-8199-8A0F4F409123}"/>
              </a:ext>
            </a:extLst>
          </p:cNvPr>
          <p:cNvCxnSpPr>
            <a:cxnSpLocks/>
          </p:cNvCxnSpPr>
          <p:nvPr/>
        </p:nvCxnSpPr>
        <p:spPr>
          <a:xfrm>
            <a:off x="4043605" y="7921435"/>
            <a:ext cx="545671" cy="0"/>
          </a:xfrm>
          <a:prstGeom prst="straightConnector1">
            <a:avLst/>
          </a:prstGeom>
          <a:ln w="12700">
            <a:solidFill>
              <a:srgbClr val="09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60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078776"/>
            <a:ext cx="1062844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(2) </a:t>
            </a:r>
            <a:r>
              <a:rPr lang="ko-KR" altLang="en-US" sz="4000" dirty="0" err="1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쿼리문</a:t>
            </a:r>
            <a:r>
              <a:rPr lang="ko-KR" altLang="en-US" sz="4000" dirty="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 개선</a:t>
            </a: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D70E8196-FA11-EB80-1584-C59EAF811177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B7DDD"/>
                </a:solidFill>
                <a:latin typeface="NanumSquare ExtraBold"/>
              </a:rPr>
              <a:t>Challenge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0ED17E35-F219-9A01-C650-AEF656CC2E99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04</a:t>
            </a:r>
            <a:endParaRPr 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BA8789E7-9822-7A03-1035-19E68159121D}"/>
              </a:ext>
            </a:extLst>
          </p:cNvPr>
          <p:cNvGrpSpPr/>
          <p:nvPr/>
        </p:nvGrpSpPr>
        <p:grpSpPr>
          <a:xfrm>
            <a:off x="6838904" y="4047665"/>
            <a:ext cx="4607907" cy="4607907"/>
            <a:chOff x="6838904" y="4047665"/>
            <a:chExt cx="4607907" cy="4607907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8984F837-13D2-E93F-2A9C-B9280DE6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904" y="4047665"/>
              <a:ext cx="4607907" cy="4607907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DA246ABB-922F-3673-144E-A7B06554EFA0}"/>
              </a:ext>
            </a:extLst>
          </p:cNvPr>
          <p:cNvGrpSpPr/>
          <p:nvPr/>
        </p:nvGrpSpPr>
        <p:grpSpPr>
          <a:xfrm>
            <a:off x="7063178" y="4271939"/>
            <a:ext cx="4159359" cy="4159359"/>
            <a:chOff x="7063178" y="4271939"/>
            <a:chExt cx="4159359" cy="4159359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08B1CFF1-F7D9-8F68-8FBD-7DDA409EB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3178" y="4271939"/>
              <a:ext cx="4159359" cy="4159359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7BDE6464-6B0E-061A-1474-E0C604F1B0F8}"/>
              </a:ext>
            </a:extLst>
          </p:cNvPr>
          <p:cNvGrpSpPr/>
          <p:nvPr/>
        </p:nvGrpSpPr>
        <p:grpSpPr>
          <a:xfrm>
            <a:off x="2064914" y="4633633"/>
            <a:ext cx="3435972" cy="3435972"/>
            <a:chOff x="2064914" y="4633633"/>
            <a:chExt cx="3435972" cy="3435972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E09986C6-F8CD-5070-317B-00478C7E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902AAC88-81F5-EF39-65B1-FE5E9C2E8DAE}"/>
              </a:ext>
            </a:extLst>
          </p:cNvPr>
          <p:cNvGrpSpPr/>
          <p:nvPr/>
        </p:nvGrpSpPr>
        <p:grpSpPr>
          <a:xfrm>
            <a:off x="12784828" y="4633633"/>
            <a:ext cx="3435972" cy="3435972"/>
            <a:chOff x="12784828" y="4633633"/>
            <a:chExt cx="3435972" cy="3435972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8D5A44BA-0A90-8C40-4EA1-2D69B956A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4828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27" name="그룹 1007">
            <a:extLst>
              <a:ext uri="{FF2B5EF4-FFF2-40B4-BE49-F238E27FC236}">
                <a16:creationId xmlns:a16="http://schemas.microsoft.com/office/drawing/2014/main" id="{72D4CB23-3977-A332-C919-AD0402217915}"/>
              </a:ext>
            </a:extLst>
          </p:cNvPr>
          <p:cNvGrpSpPr/>
          <p:nvPr/>
        </p:nvGrpSpPr>
        <p:grpSpPr>
          <a:xfrm>
            <a:off x="5759157" y="6303999"/>
            <a:ext cx="821477" cy="95238"/>
            <a:chOff x="5759157" y="6303999"/>
            <a:chExt cx="821477" cy="95238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A14ED4FE-B7F9-CB7A-3D3C-1A38A4B52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grpSp>
        <p:nvGrpSpPr>
          <p:cNvPr id="40" name="그룹 1008">
            <a:extLst>
              <a:ext uri="{FF2B5EF4-FFF2-40B4-BE49-F238E27FC236}">
                <a16:creationId xmlns:a16="http://schemas.microsoft.com/office/drawing/2014/main" id="{06E05C56-79CA-3241-5F05-1E21F613E316}"/>
              </a:ext>
            </a:extLst>
          </p:cNvPr>
          <p:cNvGrpSpPr/>
          <p:nvPr/>
        </p:nvGrpSpPr>
        <p:grpSpPr>
          <a:xfrm>
            <a:off x="11705081" y="6303999"/>
            <a:ext cx="821477" cy="95238"/>
            <a:chOff x="11705081" y="6303999"/>
            <a:chExt cx="821477" cy="95238"/>
          </a:xfrm>
        </p:grpSpPr>
        <p:pic>
          <p:nvPicPr>
            <p:cNvPr id="39" name="Object 28">
              <a:extLst>
                <a:ext uri="{FF2B5EF4-FFF2-40B4-BE49-F238E27FC236}">
                  <a16:creationId xmlns:a16="http://schemas.microsoft.com/office/drawing/2014/main" id="{181F45BA-6518-EE24-433D-61CEFF87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5081" y="6303999"/>
              <a:ext cx="821477" cy="95238"/>
            </a:xfrm>
            <a:prstGeom prst="rect">
              <a:avLst/>
            </a:prstGeom>
          </p:spPr>
        </p:pic>
      </p:grpSp>
      <p:sp>
        <p:nvSpPr>
          <p:cNvPr id="42" name="Object 31">
            <a:extLst>
              <a:ext uri="{FF2B5EF4-FFF2-40B4-BE49-F238E27FC236}">
                <a16:creationId xmlns:a16="http://schemas.microsoft.com/office/drawing/2014/main" id="{DBADF822-DD7D-E564-183E-4A6F3CC2F76E}"/>
              </a:ext>
            </a:extLst>
          </p:cNvPr>
          <p:cNvSpPr txBox="1"/>
          <p:nvPr/>
        </p:nvSpPr>
        <p:spPr>
          <a:xfrm>
            <a:off x="7039414" y="6109179"/>
            <a:ext cx="42857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4~6 초</a:t>
            </a:r>
          </a:p>
        </p:txBody>
      </p:sp>
      <p:sp>
        <p:nvSpPr>
          <p:cNvPr id="44" name="Object 32">
            <a:extLst>
              <a:ext uri="{FF2B5EF4-FFF2-40B4-BE49-F238E27FC236}">
                <a16:creationId xmlns:a16="http://schemas.microsoft.com/office/drawing/2014/main" id="{680AACF9-DB30-DDC5-ADFA-863144C60BAC}"/>
              </a:ext>
            </a:extLst>
          </p:cNvPr>
          <p:cNvSpPr txBox="1"/>
          <p:nvPr/>
        </p:nvSpPr>
        <p:spPr>
          <a:xfrm>
            <a:off x="1640048" y="5784074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쿼리 연산자</a:t>
            </a:r>
          </a:p>
        </p:txBody>
      </p:sp>
      <p:sp>
        <p:nvSpPr>
          <p:cNvPr id="46" name="Object 33">
            <a:extLst>
              <a:ext uri="{FF2B5EF4-FFF2-40B4-BE49-F238E27FC236}">
                <a16:creationId xmlns:a16="http://schemas.microsoft.com/office/drawing/2014/main" id="{C39D5D7E-DC7D-D57F-C293-B7A7353F1B22}"/>
              </a:ext>
            </a:extLst>
          </p:cNvPr>
          <p:cNvSpPr txBox="1"/>
          <p:nvPr/>
        </p:nvSpPr>
        <p:spPr>
          <a:xfrm>
            <a:off x="12438828" y="5902316"/>
            <a:ext cx="428571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Index </a:t>
            </a:r>
            <a:r>
              <a:rPr lang="ko-KR" altLang="en-US" sz="25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부여</a:t>
            </a:r>
          </a:p>
          <a:p>
            <a:pPr algn="ctr"/>
            <a:r>
              <a:rPr lang="ko-KR" altLang="en-US" sz="25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상품 ID, 매장 ID</a:t>
            </a:r>
          </a:p>
        </p:txBody>
      </p:sp>
      <p:sp>
        <p:nvSpPr>
          <p:cNvPr id="50" name="Object 35">
            <a:extLst>
              <a:ext uri="{FF2B5EF4-FFF2-40B4-BE49-F238E27FC236}">
                <a16:creationId xmlns:a16="http://schemas.microsoft.com/office/drawing/2014/main" id="{291097B8-8327-6C81-117C-149778C207D3}"/>
              </a:ext>
            </a:extLst>
          </p:cNvPr>
          <p:cNvSpPr txBox="1"/>
          <p:nvPr/>
        </p:nvSpPr>
        <p:spPr>
          <a:xfrm>
            <a:off x="2297186" y="6566551"/>
            <a:ext cx="299113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NanumSquare Light"/>
              </a:rPr>
              <a:t>$in</a:t>
            </a:r>
          </a:p>
        </p:txBody>
      </p:sp>
      <p:sp>
        <p:nvSpPr>
          <p:cNvPr id="962" name="Object 24">
            <a:extLst>
              <a:ext uri="{FF2B5EF4-FFF2-40B4-BE49-F238E27FC236}">
                <a16:creationId xmlns:a16="http://schemas.microsoft.com/office/drawing/2014/main" id="{F597FDE6-1171-E7B4-6041-AC39642E404C}"/>
              </a:ext>
            </a:extLst>
          </p:cNvPr>
          <p:cNvSpPr txBox="1"/>
          <p:nvPr/>
        </p:nvSpPr>
        <p:spPr>
          <a:xfrm>
            <a:off x="1282810" y="2090772"/>
            <a:ext cx="1715669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- </a:t>
            </a:r>
            <a:r>
              <a:rPr lang="ko-KR" altLang="en-US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장바구니에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 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담긴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상품의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가격을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불러오는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API에서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 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쿼리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속도가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 4~6초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가량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걸리는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문제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발생</a:t>
            </a:r>
          </a:p>
          <a:p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-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해당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collection은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160만개의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데이터를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가지고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있어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탐색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속도가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오래</a:t>
            </a:r>
            <a:r>
              <a:rPr lang="en-US" altLang="ko-KR" sz="2800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</a:t>
            </a:r>
            <a:r>
              <a:rPr lang="en-US" altLang="ko-KR" sz="2800" err="1"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걸림</a:t>
            </a:r>
            <a:endParaRPr lang="en-US" altLang="ko-KR" sz="2800"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8785335E-69D5-B66E-1D49-C1F0F7435B5B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sp>
        <p:nvSpPr>
          <p:cNvPr id="2" name="Object 31">
            <a:extLst>
              <a:ext uri="{FF2B5EF4-FFF2-40B4-BE49-F238E27FC236}">
                <a16:creationId xmlns:a16="http://schemas.microsoft.com/office/drawing/2014/main" id="{42906362-FA7B-A165-EFA2-F52132F4A49B}"/>
              </a:ext>
            </a:extLst>
          </p:cNvPr>
          <p:cNvSpPr txBox="1"/>
          <p:nvPr/>
        </p:nvSpPr>
        <p:spPr>
          <a:xfrm>
            <a:off x="7000000" y="7542070"/>
            <a:ext cx="42857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0.6 초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4F13E6-BF23-5DE3-E09F-648189548845}"/>
              </a:ext>
            </a:extLst>
          </p:cNvPr>
          <p:cNvSpPr/>
          <p:nvPr/>
        </p:nvSpPr>
        <p:spPr>
          <a:xfrm>
            <a:off x="8886668" y="6835571"/>
            <a:ext cx="591206" cy="584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FCD27EA7-52A6-2B20-B3E6-68830F9C6820}"/>
              </a:ext>
            </a:extLst>
          </p:cNvPr>
          <p:cNvSpPr txBox="1"/>
          <p:nvPr/>
        </p:nvSpPr>
        <p:spPr>
          <a:xfrm>
            <a:off x="7109541" y="4616917"/>
            <a:ext cx="42857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983</a:t>
            </a:r>
            <a:r>
              <a:rPr lang="ko-KR" altLang="en-US" sz="32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초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617A9EC-4C2A-3C14-B3A6-6F95777ED7E2}"/>
              </a:ext>
            </a:extLst>
          </p:cNvPr>
          <p:cNvSpPr/>
          <p:nvPr/>
        </p:nvSpPr>
        <p:spPr>
          <a:xfrm>
            <a:off x="8886668" y="5313829"/>
            <a:ext cx="591206" cy="584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0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05976AD-E392-164A-7084-1139BABFA75D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B7DDD"/>
                </a:solidFill>
                <a:latin typeface="NanumSquare ExtraBold"/>
              </a:rPr>
              <a:t>Final Implementation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0FDB0DA7-582F-8192-59AF-E8EE2DD3021C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05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8DA434D-5B6C-D69D-D91C-96FABC412AFC}"/>
              </a:ext>
            </a:extLst>
          </p:cNvPr>
          <p:cNvSpPr txBox="1"/>
          <p:nvPr/>
        </p:nvSpPr>
        <p:spPr>
          <a:xfrm>
            <a:off x="3829779" y="8589101"/>
            <a:ext cx="1062844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Demo</a:t>
            </a:r>
            <a:r>
              <a:rPr lang="ko-KR" altLang="en-US" sz="4000" dirty="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– </a:t>
            </a:r>
            <a:r>
              <a:rPr lang="ko-KR" altLang="en-US" sz="4000" dirty="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  <a:hlinkClick r:id="rId3"/>
              </a:rPr>
              <a:t>https://zzangbaguni.shop</a:t>
            </a:r>
            <a:endParaRPr lang="ko-KR" altLang="en-US" sz="4000" dirty="0">
              <a:solidFill>
                <a:srgbClr val="3B7DDD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4E392-FEDD-C1FB-DCDC-C8031064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58" y="2210157"/>
            <a:ext cx="9962074" cy="5866686"/>
          </a:xfrm>
          <a:prstGeom prst="rect">
            <a:avLst/>
          </a:prstGeom>
        </p:spPr>
      </p:pic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26D54AC-B170-12C1-58DF-D6A5150B3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5" y="2519297"/>
            <a:ext cx="2505412" cy="52484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05976AD-E392-164A-7084-1139BABFA75D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B7DDD"/>
                </a:solidFill>
                <a:latin typeface="NanumSquare ExtraBold"/>
              </a:rPr>
              <a:t>Limitation</a:t>
            </a:r>
            <a:endParaRPr lang="ko-KR" altLang="en-US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0FDB0DA7-582F-8192-59AF-E8EE2DD3021C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06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8DA434D-5B6C-D69D-D91C-96FABC412AFC}"/>
              </a:ext>
            </a:extLst>
          </p:cNvPr>
          <p:cNvSpPr txBox="1"/>
          <p:nvPr/>
        </p:nvSpPr>
        <p:spPr>
          <a:xfrm>
            <a:off x="1282810" y="1157604"/>
            <a:ext cx="1062844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4000">
              <a:solidFill>
                <a:srgbClr val="3B7DDD"/>
              </a:solidFill>
              <a:latin typeface="NanumSquare ExtraBold"/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B6C5720F-C84A-37CB-5663-2829550E28D3}"/>
              </a:ext>
            </a:extLst>
          </p:cNvPr>
          <p:cNvGrpSpPr/>
          <p:nvPr/>
        </p:nvGrpSpPr>
        <p:grpSpPr>
          <a:xfrm>
            <a:off x="7211497" y="5676397"/>
            <a:ext cx="2507585" cy="2507585"/>
            <a:chOff x="7211497" y="5676397"/>
            <a:chExt cx="2507585" cy="2507585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9745BD78-E056-55B9-78C6-FEC23CE0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1497" y="5676397"/>
              <a:ext cx="2507585" cy="250758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AB07FC1-B7FA-0FC9-850C-99E646AC0A01}"/>
              </a:ext>
            </a:extLst>
          </p:cNvPr>
          <p:cNvGrpSpPr/>
          <p:nvPr/>
        </p:nvGrpSpPr>
        <p:grpSpPr>
          <a:xfrm>
            <a:off x="7211497" y="2891737"/>
            <a:ext cx="2507585" cy="2507585"/>
            <a:chOff x="7211497" y="2891737"/>
            <a:chExt cx="2507585" cy="250758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05EAED2-84B9-00F0-F16B-B9DB51511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1497" y="2891737"/>
              <a:ext cx="2507585" cy="2507585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0D548993-FAD8-EE0F-AC88-04B2E978D76C}"/>
              </a:ext>
            </a:extLst>
          </p:cNvPr>
          <p:cNvGrpSpPr/>
          <p:nvPr/>
        </p:nvGrpSpPr>
        <p:grpSpPr>
          <a:xfrm>
            <a:off x="1901982" y="2891737"/>
            <a:ext cx="2507585" cy="2507585"/>
            <a:chOff x="1901982" y="2891737"/>
            <a:chExt cx="2507585" cy="2507585"/>
          </a:xfrm>
        </p:grpSpPr>
        <p:pic>
          <p:nvPicPr>
            <p:cNvPr id="11" name="Object 18">
              <a:extLst>
                <a:ext uri="{FF2B5EF4-FFF2-40B4-BE49-F238E27FC236}">
                  <a16:creationId xmlns:a16="http://schemas.microsoft.com/office/drawing/2014/main" id="{2F68E455-0832-869D-CDA0-A4FB25857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1982" y="2891737"/>
              <a:ext cx="2507585" cy="2507585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B5E98899-D8CC-705D-0BA1-1F1C81627A70}"/>
              </a:ext>
            </a:extLst>
          </p:cNvPr>
          <p:cNvGrpSpPr/>
          <p:nvPr/>
        </p:nvGrpSpPr>
        <p:grpSpPr>
          <a:xfrm>
            <a:off x="5038400" y="4013007"/>
            <a:ext cx="1544264" cy="265044"/>
            <a:chOff x="5038400" y="4013007"/>
            <a:chExt cx="1544264" cy="265044"/>
          </a:xfrm>
        </p:grpSpPr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37097B4B-8662-E43A-25E3-4E032A78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400" y="4013007"/>
              <a:ext cx="1544264" cy="265044"/>
            </a:xfrm>
            <a:prstGeom prst="rect">
              <a:avLst/>
            </a:prstGeom>
          </p:spPr>
        </p:pic>
      </p:grpSp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99FC3EFD-E2EE-9944-A060-DE00EB521A76}"/>
              </a:ext>
            </a:extLst>
          </p:cNvPr>
          <p:cNvGrpSpPr/>
          <p:nvPr/>
        </p:nvGrpSpPr>
        <p:grpSpPr>
          <a:xfrm>
            <a:off x="1901982" y="5706229"/>
            <a:ext cx="2507585" cy="2507585"/>
            <a:chOff x="1901982" y="5706229"/>
            <a:chExt cx="2507585" cy="2507585"/>
          </a:xfrm>
        </p:grpSpPr>
        <p:pic>
          <p:nvPicPr>
            <p:cNvPr id="20" name="Object 24">
              <a:extLst>
                <a:ext uri="{FF2B5EF4-FFF2-40B4-BE49-F238E27FC236}">
                  <a16:creationId xmlns:a16="http://schemas.microsoft.com/office/drawing/2014/main" id="{A1FE5CAF-76AC-BF91-2212-C26FB22D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1982" y="5706229"/>
              <a:ext cx="2507585" cy="2507585"/>
            </a:xfrm>
            <a:prstGeom prst="rect">
              <a:avLst/>
            </a:prstGeom>
          </p:spPr>
        </p:pic>
      </p:grpSp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17D82912-4263-9E55-8C27-F9681E796F2B}"/>
              </a:ext>
            </a:extLst>
          </p:cNvPr>
          <p:cNvGrpSpPr/>
          <p:nvPr/>
        </p:nvGrpSpPr>
        <p:grpSpPr>
          <a:xfrm>
            <a:off x="5038400" y="6827500"/>
            <a:ext cx="1544264" cy="265044"/>
            <a:chOff x="5038400" y="6827500"/>
            <a:chExt cx="1544264" cy="265044"/>
          </a:xfrm>
        </p:grpSpPr>
        <p:pic>
          <p:nvPicPr>
            <p:cNvPr id="23" name="Object 27">
              <a:extLst>
                <a:ext uri="{FF2B5EF4-FFF2-40B4-BE49-F238E27FC236}">
                  <a16:creationId xmlns:a16="http://schemas.microsoft.com/office/drawing/2014/main" id="{8FC2F670-1D3E-427E-AC34-F9EE16B2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8400" y="6827500"/>
              <a:ext cx="1544264" cy="265044"/>
            </a:xfrm>
            <a:prstGeom prst="rect">
              <a:avLst/>
            </a:prstGeom>
          </p:spPr>
        </p:pic>
      </p:grpSp>
      <p:sp>
        <p:nvSpPr>
          <p:cNvPr id="26" name="Object 30">
            <a:extLst>
              <a:ext uri="{FF2B5EF4-FFF2-40B4-BE49-F238E27FC236}">
                <a16:creationId xmlns:a16="http://schemas.microsoft.com/office/drawing/2014/main" id="{AD577238-BF92-0EE6-D19E-65C6A7348007}"/>
              </a:ext>
            </a:extLst>
          </p:cNvPr>
          <p:cNvSpPr txBox="1"/>
          <p:nvPr/>
        </p:nvSpPr>
        <p:spPr>
          <a:xfrm>
            <a:off x="1985053" y="6606082"/>
            <a:ext cx="234145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최적의 매장</a:t>
            </a:r>
          </a:p>
          <a:p>
            <a:pPr algn="ctr"/>
            <a:r>
              <a:rPr lang="ko-KR" altLang="en-US" sz="2000">
                <a:solidFill>
                  <a:srgbClr val="3B7DDD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추천 기능 부족</a:t>
            </a:r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0283CD48-14A4-9208-D63D-C41130652D35}"/>
              </a:ext>
            </a:extLst>
          </p:cNvPr>
          <p:cNvSpPr txBox="1"/>
          <p:nvPr/>
        </p:nvSpPr>
        <p:spPr>
          <a:xfrm>
            <a:off x="7294567" y="6606082"/>
            <a:ext cx="234145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매장을 출력하는</a:t>
            </a:r>
          </a:p>
          <a:p>
            <a:pPr algn="ctr"/>
            <a:r>
              <a:rPr lang="ko-KR" altLang="en-US" sz="200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우선순위로 대체</a:t>
            </a:r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8BC0F64B-4E20-1392-74F2-7CC86BD073ED}"/>
              </a:ext>
            </a:extLst>
          </p:cNvPr>
          <p:cNvSpPr txBox="1"/>
          <p:nvPr/>
        </p:nvSpPr>
        <p:spPr>
          <a:xfrm>
            <a:off x="1985053" y="3838095"/>
            <a:ext cx="234145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>
                <a:solidFill>
                  <a:srgbClr val="201A74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매장, 상품</a:t>
            </a:r>
            <a:endParaRPr lang="en-US" sz="2000">
              <a:solidFill>
                <a:srgbClr val="201A74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lang="ko-KR" altLang="en-US" sz="2000">
                <a:solidFill>
                  <a:srgbClr val="201A74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데이터 부족</a:t>
            </a: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0A283DBE-8EDE-271B-D2A9-5EFFA6069994}"/>
              </a:ext>
            </a:extLst>
          </p:cNvPr>
          <p:cNvSpPr txBox="1"/>
          <p:nvPr/>
        </p:nvSpPr>
        <p:spPr>
          <a:xfrm>
            <a:off x="7294563" y="3791585"/>
            <a:ext cx="234145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외부 상품 API</a:t>
            </a:r>
          </a:p>
          <a:p>
            <a:pPr algn="ctr"/>
            <a:r>
              <a:rPr lang="ko-KR" altLang="en-US" sz="2000" dirty="0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활용</a:t>
            </a: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E52F5587-8AC0-3AF8-3951-0DFA8299F543}"/>
              </a:ext>
            </a:extLst>
          </p:cNvPr>
          <p:cNvSpPr txBox="1"/>
          <p:nvPr/>
        </p:nvSpPr>
        <p:spPr>
          <a:xfrm>
            <a:off x="10454952" y="3209452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500" dirty="0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가격 데이터의 부족</a:t>
            </a: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46701810-737A-94D4-A262-6E950A60AEB3}"/>
              </a:ext>
            </a:extLst>
          </p:cNvPr>
          <p:cNvSpPr txBox="1"/>
          <p:nvPr/>
        </p:nvSpPr>
        <p:spPr>
          <a:xfrm>
            <a:off x="10454952" y="3789630"/>
            <a:ext cx="890620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공공데이터 </a:t>
            </a:r>
            <a:r>
              <a:rPr lang="ko-KR" altLang="en-US" dirty="0" err="1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API에만</a:t>
            </a:r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의존하고 있어 양이 적고 2주마다 갱신되어</a:t>
            </a:r>
          </a:p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즉각적인 할인 행사 등의 정보를 제공하지 못한다.</a:t>
            </a:r>
          </a:p>
          <a:p>
            <a:endParaRPr lang="ko-KR" altLang="en-US" dirty="0">
              <a:solidFill>
                <a:srgbClr val="595959"/>
              </a:solidFill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다른 민간 기업의 상품 </a:t>
            </a:r>
            <a:r>
              <a:rPr lang="ko-KR" altLang="en-US" dirty="0" err="1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API를</a:t>
            </a:r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 통해 이를 어느정도 해결 할 수</a:t>
            </a:r>
          </a:p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있을 것이다.</a:t>
            </a:r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80034631-E10E-8C76-2245-409CD68F39F7}"/>
              </a:ext>
            </a:extLst>
          </p:cNvPr>
          <p:cNvSpPr txBox="1"/>
          <p:nvPr/>
        </p:nvSpPr>
        <p:spPr>
          <a:xfrm>
            <a:off x="10454952" y="6140996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500" err="1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매장</a:t>
            </a:r>
            <a:r>
              <a:rPr lang="en-US" altLang="ko-KR" sz="2500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2500" err="1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추천</a:t>
            </a:r>
            <a:r>
              <a:rPr lang="en-US" altLang="ko-KR" sz="2500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2500" err="1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기능의</a:t>
            </a:r>
            <a:r>
              <a:rPr lang="en-US" altLang="ko-KR" sz="2500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2500" err="1">
                <a:solidFill>
                  <a:srgbClr val="4254A6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부족</a:t>
            </a: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B659CC0F-F9DA-348A-6EAA-8F446C09D8BB}"/>
              </a:ext>
            </a:extLst>
          </p:cNvPr>
          <p:cNvSpPr txBox="1"/>
          <p:nvPr/>
        </p:nvSpPr>
        <p:spPr>
          <a:xfrm>
            <a:off x="10454952" y="6733092"/>
            <a:ext cx="89062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장바구니 무게, 교통비 등을 고려하여 매장을 추천해주는 기능이 미흡하다.</a:t>
            </a:r>
          </a:p>
          <a:p>
            <a:endParaRPr lang="ko-KR" altLang="en-US" dirty="0">
              <a:solidFill>
                <a:srgbClr val="595959"/>
              </a:solidFill>
              <a:latin typeface="NanumSquareRoundOTF Light" panose="020B0600000101010101" pitchFamily="34" charset="-127"/>
              <a:ea typeface="NanumSquareRoundOTF Light" panose="020B0600000101010101" pitchFamily="34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대신 매장을 출력할 때 상품의 수, 가격, 거리를 통해 우선순위를 부여 해</a:t>
            </a:r>
          </a:p>
          <a:p>
            <a:r>
              <a:rPr lang="ko-KR" altLang="en-US" dirty="0">
                <a:solidFill>
                  <a:srgbClr val="595959"/>
                </a:solidFill>
                <a:latin typeface="NanumSquareRoundOTF Light" panose="020B0600000101010101" pitchFamily="34" charset="-127"/>
                <a:ea typeface="NanumSquareRoundOTF Light" panose="020B0600000101010101" pitchFamily="34" charset="-127"/>
              </a:rPr>
              <a:t>사용자에게 출력한다.</a:t>
            </a:r>
          </a:p>
        </p:txBody>
      </p:sp>
    </p:spTree>
    <p:extLst>
      <p:ext uri="{BB962C8B-B14F-4D97-AF65-F5344CB8AC3E}">
        <p14:creationId xmlns:p14="http://schemas.microsoft.com/office/powerpoint/2010/main" val="178070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5967" y="3904265"/>
            <a:ext cx="6351298" cy="1764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>
                <a:solidFill>
                  <a:srgbClr val="201A74"/>
                </a:solidFill>
                <a:latin typeface="NanumSquare Light" pitchFamily="34" charset="0"/>
                <a:cs typeface="NanumSquare Light" pitchFamily="34" charset="0"/>
              </a:rPr>
              <a:t>CONTENTS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957294" y="6578807"/>
            <a:ext cx="2447674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01. Objective and</a:t>
            </a:r>
            <a:endParaRPr lang="en-US">
              <a:solidFill>
                <a:srgbClr val="000000"/>
              </a:solidFill>
              <a:latin typeface="NanumSquare ExtraBold"/>
              <a:cs typeface="Calibri"/>
            </a:endParaRPr>
          </a:p>
          <a:p>
            <a:pPr algn="ctr"/>
            <a:r>
              <a:rPr lang="en-US" sz="200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 Motivation</a:t>
            </a:r>
            <a:endParaRPr lang="en-US">
              <a:latin typeface="NanumSquare ExtraBold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3200" y="7611633"/>
            <a:ext cx="19807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- </a:t>
            </a:r>
            <a:r>
              <a:rPr lang="ko-KR" altLang="en-US" sz="2400" dirty="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목표</a:t>
            </a:r>
            <a:r>
              <a:rPr lang="en-US" sz="2400" dirty="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 </a:t>
            </a:r>
            <a:r>
              <a:rPr lang="ko-KR" altLang="en-US" sz="2400" dirty="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설정</a:t>
            </a:r>
            <a:endParaRPr lang="ko-KR" altLang="en-US" sz="2400" dirty="0">
              <a:solidFill>
                <a:srgbClr val="3B7DDD"/>
              </a:solidFill>
              <a:latin typeface="NanumSquareRoundOTF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960" y="6578807"/>
            <a:ext cx="28119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02. Project Progress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977020" y="7595305"/>
            <a:ext cx="225415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- Milestone</a:t>
            </a:r>
            <a:endParaRPr lang="ko-KR" altLang="en-US" sz="2400" dirty="0">
              <a:latin typeface="NanumSquareRoundOTF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3041" y="6578807"/>
            <a:ext cx="221646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03. Final Design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7370891" y="7595304"/>
            <a:ext cx="16286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 Front-End</a:t>
            </a:r>
            <a:endParaRPr lang="ko-KR" altLang="en-US" sz="2400">
              <a:solidFill>
                <a:srgbClr val="3B7DDD"/>
              </a:solidFill>
              <a:latin typeface="NanumSquareRoundOTF Light"/>
              <a:cs typeface="Calibri"/>
            </a:endParaRPr>
          </a:p>
          <a:p>
            <a:pPr algn="ctr"/>
            <a:r>
              <a:rPr lang="en-US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 </a:t>
            </a:r>
            <a:r>
              <a:rPr lang="en-US" sz="2400">
                <a:solidFill>
                  <a:srgbClr val="3B7DDD"/>
                </a:solidFill>
                <a:latin typeface="NanumSquareRoundOTF Light"/>
                <a:cs typeface="+mn-lt"/>
              </a:rPr>
              <a:t>Back-End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031849" y="6578807"/>
            <a:ext cx="260696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05. Final </a:t>
            </a:r>
            <a:endParaRPr lang="en-US">
              <a:solidFill>
                <a:srgbClr val="000000"/>
              </a:solidFill>
              <a:latin typeface="NanumSquare ExtraBold"/>
              <a:cs typeface="Calibri"/>
            </a:endParaRPr>
          </a:p>
          <a:p>
            <a:r>
              <a:rPr lang="en-US" sz="200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     Implementation</a:t>
            </a:r>
            <a:endParaRPr lang="en-US">
              <a:latin typeface="NanumSquare ExtraBold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12744" y="6578807"/>
            <a:ext cx="188610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04. Challange</a:t>
            </a:r>
            <a:endParaRPr lang="en-US">
              <a:latin typeface="NanumSquare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61845" y="6578807"/>
            <a:ext cx="1927921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06. Limitation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12322271" y="7613414"/>
            <a:ext cx="14056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 </a:t>
            </a:r>
            <a:r>
              <a:rPr lang="en-US" sz="2400">
                <a:solidFill>
                  <a:srgbClr val="3B7DDD"/>
                </a:solidFill>
                <a:latin typeface="NanumSquareRoundOTF Light"/>
              </a:rPr>
              <a:t>Demo</a:t>
            </a:r>
            <a:endParaRPr lang="ko-KR" altLang="en-US" sz="2400">
              <a:latin typeface="NanumSquareRoundOTF Light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03090" y="7613414"/>
            <a:ext cx="20951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</a:t>
            </a:r>
            <a:r>
              <a:rPr 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 </a:t>
            </a:r>
            <a:r>
              <a:rPr lang="ko-KR" alt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배포</a:t>
            </a:r>
            <a:r>
              <a:rPr 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 </a:t>
            </a:r>
            <a:r>
              <a:rPr lang="ko-KR" alt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자동화</a:t>
            </a:r>
            <a:endParaRPr lang="en-US" sz="2400">
              <a:solidFill>
                <a:srgbClr val="3B7DDD"/>
              </a:solidFill>
              <a:latin typeface="NanumSquareRoundOTF Light"/>
              <a:cs typeface="NanumSquareRoundOTF Bold" pitchFamily="34" charset="0"/>
            </a:endParaRPr>
          </a:p>
          <a:p>
            <a:pPr algn="ctr"/>
            <a:r>
              <a:rPr 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- Query </a:t>
            </a:r>
            <a:r>
              <a:rPr lang="ko-KR" alt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개선</a:t>
            </a:r>
            <a:endParaRPr lang="en-US" sz="2400">
              <a:solidFill>
                <a:srgbClr val="3B7DDD"/>
              </a:solidFill>
              <a:latin typeface="NanumSquareRoundOTF Light"/>
              <a:cs typeface="NanumSquareRoundOTF Bold" pitchFamily="34" charset="0"/>
            </a:endParaRPr>
          </a:p>
          <a:p>
            <a:pPr algn="ctr"/>
            <a:endParaRPr lang="en-US" sz="2400">
              <a:solidFill>
                <a:srgbClr val="000000"/>
              </a:solidFill>
              <a:latin typeface="NanumSquareRoundOTF Light"/>
              <a:cs typeface="NanumSquareRoundOTF Bold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39431" y="7659580"/>
            <a:ext cx="19492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</a:t>
            </a:r>
            <a:r>
              <a:rPr lang="en-US" altLang="ko-KR" sz="2400">
                <a:solidFill>
                  <a:srgbClr val="3B7DDD"/>
                </a:solidFill>
                <a:latin typeface="NanumSquareRoundOTF Light"/>
                <a:cs typeface="Calibri"/>
              </a:rPr>
              <a:t> </a:t>
            </a:r>
            <a:r>
              <a:rPr lang="ko-KR" alt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한계점</a:t>
            </a:r>
            <a:endParaRPr lang="ko-KR" sz="2400">
              <a:latin typeface="NanumSquareRoundOTF Light"/>
              <a:cs typeface="Calibri"/>
            </a:endParaRPr>
          </a:p>
          <a:p>
            <a:r>
              <a:rPr lang="en-US" altLang="ko-KR" sz="2400">
                <a:solidFill>
                  <a:srgbClr val="3B7DDD"/>
                </a:solidFill>
                <a:latin typeface="NanumSquareRoundOTF Light"/>
                <a:ea typeface="+mn-lt"/>
                <a:cs typeface="+mn-lt"/>
              </a:rPr>
              <a:t>-</a:t>
            </a:r>
            <a:r>
              <a:rPr lang="en-US" altLang="ko-KR" sz="2400">
                <a:solidFill>
                  <a:srgbClr val="3B7DDD"/>
                </a:solidFill>
                <a:latin typeface="NanumSquareRoundOTF Light"/>
                <a:cs typeface="Calibri"/>
              </a:rPr>
              <a:t> </a:t>
            </a:r>
            <a:r>
              <a:rPr lang="ko-KR" altLang="en-US" sz="2400">
                <a:solidFill>
                  <a:srgbClr val="3B7DDD"/>
                </a:solidFill>
                <a:latin typeface="NanumSquareRoundOTF Light"/>
                <a:cs typeface="NanumSquareRoundOTF Bold" pitchFamily="34" charset="0"/>
              </a:rPr>
              <a:t>개선 방안</a:t>
            </a:r>
            <a:endParaRPr lang="ko-KR" sz="2400">
              <a:latin typeface="NanumSquareRoundOTF Light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8F64E4-F62C-99D1-0AFB-1FC77EC42361}"/>
              </a:ext>
            </a:extLst>
          </p:cNvPr>
          <p:cNvCxnSpPr/>
          <p:nvPr/>
        </p:nvCxnSpPr>
        <p:spPr>
          <a:xfrm>
            <a:off x="3608832" y="6578807"/>
            <a:ext cx="0" cy="2992545"/>
          </a:xfrm>
          <a:prstGeom prst="line">
            <a:avLst/>
          </a:prstGeom>
          <a:ln>
            <a:solidFill>
              <a:srgbClr val="5B91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DDD0A-1F4B-5DA3-0454-9E9F54872BD4}"/>
              </a:ext>
            </a:extLst>
          </p:cNvPr>
          <p:cNvCxnSpPr/>
          <p:nvPr/>
        </p:nvCxnSpPr>
        <p:spPr>
          <a:xfrm>
            <a:off x="6851904" y="6578807"/>
            <a:ext cx="0" cy="2992545"/>
          </a:xfrm>
          <a:prstGeom prst="line">
            <a:avLst/>
          </a:prstGeom>
          <a:ln>
            <a:solidFill>
              <a:srgbClr val="5B91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9E689F9-7AF9-0AAC-429D-5F6AB3AA344E}"/>
              </a:ext>
            </a:extLst>
          </p:cNvPr>
          <p:cNvCxnSpPr/>
          <p:nvPr/>
        </p:nvCxnSpPr>
        <p:spPr>
          <a:xfrm>
            <a:off x="9497568" y="6578807"/>
            <a:ext cx="0" cy="2992545"/>
          </a:xfrm>
          <a:prstGeom prst="line">
            <a:avLst/>
          </a:prstGeom>
          <a:ln>
            <a:solidFill>
              <a:srgbClr val="5B91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A0550C-4A35-FA73-3430-9B5285C3856A}"/>
              </a:ext>
            </a:extLst>
          </p:cNvPr>
          <p:cNvCxnSpPr/>
          <p:nvPr/>
        </p:nvCxnSpPr>
        <p:spPr>
          <a:xfrm>
            <a:off x="11826240" y="6578807"/>
            <a:ext cx="0" cy="2992545"/>
          </a:xfrm>
          <a:prstGeom prst="line">
            <a:avLst/>
          </a:prstGeom>
          <a:ln>
            <a:solidFill>
              <a:srgbClr val="5B91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47BF106-CE92-7E67-231D-F3838DE3C168}"/>
              </a:ext>
            </a:extLst>
          </p:cNvPr>
          <p:cNvCxnSpPr/>
          <p:nvPr/>
        </p:nvCxnSpPr>
        <p:spPr>
          <a:xfrm>
            <a:off x="14837664" y="6578807"/>
            <a:ext cx="0" cy="2992545"/>
          </a:xfrm>
          <a:prstGeom prst="line">
            <a:avLst/>
          </a:prstGeom>
          <a:ln>
            <a:solidFill>
              <a:srgbClr val="5B91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7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29AB2E7-C598-CAB6-91E7-A9BB0752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252" y="399924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6600" b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 You</a:t>
            </a:r>
            <a:endParaRPr lang="ko-KR" altLang="en-US" sz="66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67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noProof="1">
                <a:solidFill>
                  <a:srgbClr val="3B7DDD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Objective and Motivation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1723" y="540002"/>
            <a:ext cx="918371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01</a:t>
            </a:r>
            <a:endParaRPr lang="en-US"/>
          </a:p>
        </p:txBody>
      </p:sp>
      <p:sp>
        <p:nvSpPr>
          <p:cNvPr id="23" name="Object 23"/>
          <p:cNvSpPr txBox="1"/>
          <p:nvPr/>
        </p:nvSpPr>
        <p:spPr>
          <a:xfrm>
            <a:off x="4188512" y="1182079"/>
            <a:ext cx="9907375" cy="72421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altLang="ko-KR" sz="4000" b="1" noProof="1">
                <a:solidFill>
                  <a:srgbClr val="3B7DDD"/>
                </a:solidFill>
                <a:latin typeface="NanumSquare ExtraBold"/>
              </a:rPr>
              <a:t>문제 인식 및 목표 설정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3BC3273E-C4BF-14AF-9923-D2A7F1530D95}"/>
              </a:ext>
            </a:extLst>
          </p:cNvPr>
          <p:cNvGrpSpPr/>
          <p:nvPr/>
        </p:nvGrpSpPr>
        <p:grpSpPr>
          <a:xfrm>
            <a:off x="2568870" y="3417233"/>
            <a:ext cx="13175853" cy="4129563"/>
            <a:chOff x="2554931" y="4183879"/>
            <a:chExt cx="13175853" cy="4129563"/>
          </a:xfrm>
        </p:grpSpPr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9A78A76C-7988-8360-9DD3-D8390EC843F6}"/>
                </a:ext>
              </a:extLst>
            </p:cNvPr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20" name="Object 17">
                <a:extLst>
                  <a:ext uri="{FF2B5EF4-FFF2-40B4-BE49-F238E27FC236}">
                    <a16:creationId xmlns:a16="http://schemas.microsoft.com/office/drawing/2014/main" id="{57BB9A7A-39B3-44A6-0BE9-1930F609D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2C4BBACF-EB87-8F09-7023-2C96D899B180}"/>
                </a:ext>
              </a:extLst>
            </p:cNvPr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19" name="Object 20">
                <a:extLst>
                  <a:ext uri="{FF2B5EF4-FFF2-40B4-BE49-F238E27FC236}">
                    <a16:creationId xmlns:a16="http://schemas.microsoft.com/office/drawing/2014/main" id="{B4018A38-91B9-6A36-81AD-D416A3EC9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sp>
        <p:nvSpPr>
          <p:cNvPr id="39" name="Object 26">
            <a:extLst>
              <a:ext uri="{FF2B5EF4-FFF2-40B4-BE49-F238E27FC236}">
                <a16:creationId xmlns:a16="http://schemas.microsoft.com/office/drawing/2014/main" id="{43B0D578-FA27-835F-21B7-4C0068084BD6}"/>
              </a:ext>
            </a:extLst>
          </p:cNvPr>
          <p:cNvSpPr txBox="1"/>
          <p:nvPr/>
        </p:nvSpPr>
        <p:spPr>
          <a:xfrm>
            <a:off x="2145087" y="5873221"/>
            <a:ext cx="49023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마트 별 할인 품목이 다름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한 눈에 가격비교가 쉽지 않음</a:t>
            </a:r>
          </a:p>
          <a:p>
            <a:pPr algn="ctr"/>
            <a:endParaRPr lang="ko-KR" altLang="en-US" dirty="0">
              <a:solidFill>
                <a:srgbClr val="FFFFFF"/>
              </a:solidFill>
              <a:latin typeface="NanumSquare Light" panose="020B0600000101010101" pitchFamily="50" charset="-127"/>
              <a:ea typeface="NanumSquare Light" panose="020B0600000101010101" pitchFamily="50" charset="-127"/>
            </a:endParaRPr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D7E83AA6-42DA-D214-3D13-16ADCAF669F6}"/>
              </a:ext>
            </a:extLst>
          </p:cNvPr>
          <p:cNvSpPr txBox="1"/>
          <p:nvPr/>
        </p:nvSpPr>
        <p:spPr>
          <a:xfrm>
            <a:off x="7060839" y="4664690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500" b="1" noProof="1">
                <a:solidFill>
                  <a:srgbClr val="FFFFFF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목표 설정 : Zzangbaguni</a:t>
            </a:r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AF2F9E5F-F09B-D411-A0B3-59B8E7DB1B79}"/>
              </a:ext>
            </a:extLst>
          </p:cNvPr>
          <p:cNvSpPr txBox="1"/>
          <p:nvPr/>
        </p:nvSpPr>
        <p:spPr>
          <a:xfrm>
            <a:off x="6705754" y="5873221"/>
            <a:ext cx="49023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원하는 품목들로 이루어진 장바구니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마트 별로 총 가격 비교 가능</a:t>
            </a:r>
          </a:p>
        </p:txBody>
      </p:sp>
      <p:sp>
        <p:nvSpPr>
          <p:cNvPr id="51" name="Object 33">
            <a:extLst>
              <a:ext uri="{FF2B5EF4-FFF2-40B4-BE49-F238E27FC236}">
                <a16:creationId xmlns:a16="http://schemas.microsoft.com/office/drawing/2014/main" id="{A44E05A4-C857-DFDC-6D4F-84DCB32A7FB5}"/>
              </a:ext>
            </a:extLst>
          </p:cNvPr>
          <p:cNvSpPr txBox="1"/>
          <p:nvPr/>
        </p:nvSpPr>
        <p:spPr>
          <a:xfrm>
            <a:off x="11245803" y="5873221"/>
            <a:ext cx="49023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참가격</a:t>
            </a:r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 서비스</a:t>
            </a: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소비자 가격 정보 서비스</a:t>
            </a:r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44F01C87-2342-7704-3320-3BBBB41D0D7B}"/>
              </a:ext>
            </a:extLst>
          </p:cNvPr>
          <p:cNvSpPr txBox="1"/>
          <p:nvPr/>
        </p:nvSpPr>
        <p:spPr>
          <a:xfrm>
            <a:off x="3553141" y="4629428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문제</a:t>
            </a:r>
            <a:r>
              <a:rPr lang="en-US" sz="2800" b="1" dirty="0">
                <a:solidFill>
                  <a:srgbClr val="FFFFFF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FFFFFF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인식</a:t>
            </a: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201AC104-A490-9E78-3FC0-43D2F023BC31}"/>
              </a:ext>
            </a:extLst>
          </p:cNvPr>
          <p:cNvSpPr txBox="1"/>
          <p:nvPr/>
        </p:nvSpPr>
        <p:spPr>
          <a:xfrm>
            <a:off x="12585629" y="4615489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800" b="1">
                <a:solidFill>
                  <a:srgbClr val="FFFFFF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기존 방안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862548"/>
            <a:ext cx="381942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noProof="1">
                <a:solidFill>
                  <a:srgbClr val="3B7DDD"/>
                </a:solidFill>
                <a:latin typeface="NanumSquare ExtraBold"/>
              </a:rPr>
              <a:t>MILESTONE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07CD8CEB-7967-9980-9509-34DF76C7385D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4EDACBC6-F2F1-2380-1D9A-7E332643BA13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02</a:t>
            </a:r>
            <a:endParaRPr lang="en-US"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73D7C1F0-B75D-1E9E-7D5B-BEA0956D27A4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rgbClr val="3B7DDD"/>
                </a:solidFill>
                <a:latin typeface="NanumSquare ExtraBold"/>
              </a:rPr>
              <a:t>Project Progress 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BB783DC-1BC9-760A-1415-2DCCBCBF5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69924"/>
              </p:ext>
            </p:extLst>
          </p:nvPr>
        </p:nvGraphicFramePr>
        <p:xfrm>
          <a:off x="298738" y="3117272"/>
          <a:ext cx="17730990" cy="561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289">
                  <a:extLst>
                    <a:ext uri="{9D8B030D-6E8A-4147-A177-3AD203B41FA5}">
                      <a16:colId xmlns:a16="http://schemas.microsoft.com/office/drawing/2014/main" val="240697679"/>
                    </a:ext>
                  </a:extLst>
                </a:gridCol>
                <a:gridCol w="2571749">
                  <a:extLst>
                    <a:ext uri="{9D8B030D-6E8A-4147-A177-3AD203B41FA5}">
                      <a16:colId xmlns:a16="http://schemas.microsoft.com/office/drawing/2014/main" val="195819283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986088531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1390379727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2243259577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1712323426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2231940455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4229255086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1974931226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3282345108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418873833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2171710686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2736974130"/>
                    </a:ext>
                  </a:extLst>
                </a:gridCol>
                <a:gridCol w="1147996">
                  <a:extLst>
                    <a:ext uri="{9D8B030D-6E8A-4147-A177-3AD203B41FA5}">
                      <a16:colId xmlns:a16="http://schemas.microsoft.com/office/drawing/2014/main" val="1116759142"/>
                    </a:ext>
                  </a:extLst>
                </a:gridCol>
              </a:tblGrid>
              <a:tr h="6239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af-ZA" sz="1800" dirty="0" err="1">
                          <a:effectLst/>
                        </a:rPr>
                        <a:t>role</a:t>
                      </a:r>
                      <a:endParaRPr lang="ko-KR" altLang="af-ZA" sz="1800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>
                          <a:effectLst/>
                        </a:rPr>
                        <a:t>Week</a:t>
                      </a:r>
                      <a:endParaRPr lang="ko-KR" altLang="en-US"/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3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4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5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6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7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8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9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10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11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12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13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>
                          <a:effectLst/>
                        </a:rPr>
                        <a:t>14</a:t>
                      </a:r>
                      <a:endParaRPr lang="ko-KR" altLang="en-US" sz="1800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390758994"/>
                  </a:ext>
                </a:extLst>
              </a:tr>
              <a:tr h="623932">
                <a:tc>
                  <a:txBody>
                    <a:bodyPr/>
                    <a:lstStyle/>
                    <a:p>
                      <a:pPr marL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22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 All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Proposal /Docs</a:t>
                      </a:r>
                      <a:endParaRPr lang="ko-KR" altLang="en-US" dirty="0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858174097"/>
                  </a:ext>
                </a:extLst>
              </a:tr>
              <a:tr h="623932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af-ZA" sz="220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송은기</a:t>
                      </a:r>
                      <a:endParaRPr lang="af-ZA" altLang="ko-KR" sz="2200" err="1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프론트엔드</a:t>
                      </a:r>
                      <a:r>
                        <a:rPr lang="en-US" altLang="ko-KR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af-ZA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UI / UX</a:t>
                      </a:r>
                      <a:endParaRPr lang="ko-KR" altLang="en-US" dirty="0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648538192"/>
                  </a:ext>
                </a:extLst>
              </a:tr>
              <a:tr h="623932">
                <a:tc>
                  <a:txBody>
                    <a:bodyPr/>
                    <a:lstStyle/>
                    <a:p>
                      <a:pPr marL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dirty="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신근호</a:t>
                      </a:r>
                      <a:endParaRPr lang="ko-KR" altLang="en-US" sz="2200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프론트엔드</a:t>
                      </a:r>
                      <a:r>
                        <a:rPr lang="en-US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지도</a:t>
                      </a:r>
                      <a:endParaRPr lang="ko-KR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266303115"/>
                  </a:ext>
                </a:extLst>
              </a:tr>
              <a:tr h="623932">
                <a:tc rowSpan="3">
                  <a:txBody>
                    <a:bodyPr/>
                    <a:lstStyle/>
                    <a:p>
                      <a:pPr marL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박준영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백엔드</a:t>
                      </a:r>
                      <a:r>
                        <a:rPr lang="en-US" altLang="ko-KR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ko-KR" altLang="en-US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데이터 갱신</a:t>
                      </a:r>
                      <a:endParaRPr lang="ko-KR" dirty="0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071252636"/>
                  </a:ext>
                </a:extLst>
              </a:tr>
              <a:tr h="62393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백엔드</a:t>
                      </a:r>
                      <a:r>
                        <a:rPr lang="ko-KR" altLang="en-US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 </a:t>
                      </a:r>
                      <a:r>
                        <a:rPr lang="en-US" altLang="ko-KR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af-ZA" altLang="ko-KR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API </a:t>
                      </a:r>
                      <a:r>
                        <a:rPr lang="ko-KR" altLang="en-US" sz="1800" dirty="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구현</a:t>
                      </a:r>
                      <a:endParaRPr lang="ko-KR" dirty="0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788887707"/>
                  </a:ext>
                </a:extLst>
              </a:tr>
              <a:tr h="62393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DB: API </a:t>
                      </a: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데이터 저장</a:t>
                      </a:r>
                      <a:endParaRPr lang="ko-KR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095571009"/>
                  </a:ext>
                </a:extLst>
              </a:tr>
              <a:tr h="623932">
                <a:tc rowSpan="2">
                  <a:txBody>
                    <a:bodyPr/>
                    <a:lstStyle/>
                    <a:p>
                      <a:pPr marL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이상협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서버</a:t>
                      </a:r>
                      <a:r>
                        <a:rPr lang="en-US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ko-KR" altLang="en-US" sz="1800" err="1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백엔드</a:t>
                      </a: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 스택 설치</a:t>
                      </a:r>
                      <a:endParaRPr lang="ko-KR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220800151"/>
                  </a:ext>
                </a:extLst>
              </a:tr>
              <a:tr h="62393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서버</a:t>
                      </a:r>
                      <a:r>
                        <a:rPr lang="en-US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: </a:t>
                      </a: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도메인</a:t>
                      </a:r>
                      <a:r>
                        <a:rPr lang="en-US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, </a:t>
                      </a:r>
                      <a:r>
                        <a:rPr lang="af-ZA" altLang="ko-KR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SSL</a:t>
                      </a:r>
                      <a:r>
                        <a:rPr lang="ko-KR" altLang="en-US" sz="1800">
                          <a:effectLst/>
                          <a:latin typeface="NanumSquareRoundOTF Light" panose="020B0600000101010101" pitchFamily="34" charset="-127"/>
                          <a:ea typeface="NanumSquareRoundOTF Light" panose="020B0600000101010101" pitchFamily="34" charset="-127"/>
                        </a:rPr>
                        <a:t>인증</a:t>
                      </a:r>
                      <a:endParaRPr lang="ko-KR"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49" marR="95249" marT="95249" marB="95249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t"/>
                      <a:endParaRPr lang="ko-KR" altLang="en-US" dirty="0">
                        <a:effectLst/>
                        <a:latin typeface="NanumSquareRoundOTF Light" panose="020B0600000101010101" pitchFamily="34" charset="-127"/>
                        <a:ea typeface="NanumSquareRoundOTF Light" panose="020B0600000101010101" pitchFamily="34" charset="-127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784071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3833748-A59E-7059-DD75-563CA6F31F9C}"/>
              </a:ext>
            </a:extLst>
          </p:cNvPr>
          <p:cNvSpPr txBox="1"/>
          <p:nvPr/>
        </p:nvSpPr>
        <p:spPr>
          <a:xfrm>
            <a:off x="7772400" y="22829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6B331F-65CC-3EF2-A4A1-AB03CA7FF012}"/>
              </a:ext>
            </a:extLst>
          </p:cNvPr>
          <p:cNvSpPr/>
          <p:nvPr/>
        </p:nvSpPr>
        <p:spPr>
          <a:xfrm>
            <a:off x="4312234" y="3819298"/>
            <a:ext cx="3324472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B03A06-9132-8F6C-9208-F9D303976626}"/>
              </a:ext>
            </a:extLst>
          </p:cNvPr>
          <p:cNvSpPr/>
          <p:nvPr/>
        </p:nvSpPr>
        <p:spPr>
          <a:xfrm>
            <a:off x="7756272" y="4450955"/>
            <a:ext cx="2192366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NanumSquare Light" panose="020B0600000101010101" pitchFamily="50" charset="-127"/>
                <a:ea typeface="NanumSquare Light" panose="020B0600000101010101" pitchFamily="50" charset="-127"/>
                <a:cs typeface="Calibri"/>
              </a:rPr>
              <a:t>설계</a:t>
            </a:r>
            <a:endParaRPr lang="ko-KR" altLang="en-US" dirty="0">
              <a:latin typeface="NanumSquare Light" panose="020B0600000101010101" pitchFamily="50" charset="-127"/>
              <a:ea typeface="NanumSquare Light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AC244E-6F31-5634-08FD-4077DC101714}"/>
              </a:ext>
            </a:extLst>
          </p:cNvPr>
          <p:cNvSpPr/>
          <p:nvPr/>
        </p:nvSpPr>
        <p:spPr>
          <a:xfrm>
            <a:off x="7756273" y="6315850"/>
            <a:ext cx="10245319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59576E-43B2-24D5-0406-60A07663EF17}"/>
              </a:ext>
            </a:extLst>
          </p:cNvPr>
          <p:cNvSpPr/>
          <p:nvPr/>
        </p:nvSpPr>
        <p:spPr>
          <a:xfrm>
            <a:off x="8884234" y="5067574"/>
            <a:ext cx="9115305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683550-5918-0E74-68E7-B88D895F89DB}"/>
              </a:ext>
            </a:extLst>
          </p:cNvPr>
          <p:cNvSpPr/>
          <p:nvPr/>
        </p:nvSpPr>
        <p:spPr>
          <a:xfrm>
            <a:off x="6611222" y="6938885"/>
            <a:ext cx="1049367" cy="472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386C1A-5083-B823-0412-983C7F0348FF}"/>
              </a:ext>
            </a:extLst>
          </p:cNvPr>
          <p:cNvSpPr/>
          <p:nvPr/>
        </p:nvSpPr>
        <p:spPr>
          <a:xfrm>
            <a:off x="12343312" y="5686242"/>
            <a:ext cx="1036378" cy="485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30F354-3CC5-CD85-90F4-9F63A3AF4E8A}"/>
              </a:ext>
            </a:extLst>
          </p:cNvPr>
          <p:cNvSpPr/>
          <p:nvPr/>
        </p:nvSpPr>
        <p:spPr>
          <a:xfrm>
            <a:off x="6604430" y="7564127"/>
            <a:ext cx="4478366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239FC0-7B5A-0F0B-D257-5CCE975A8519}"/>
              </a:ext>
            </a:extLst>
          </p:cNvPr>
          <p:cNvSpPr/>
          <p:nvPr/>
        </p:nvSpPr>
        <p:spPr>
          <a:xfrm>
            <a:off x="12343312" y="8180060"/>
            <a:ext cx="1036378" cy="485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CFBB11D-2A67-B77E-2C5E-A695E7701C68}"/>
              </a:ext>
            </a:extLst>
          </p:cNvPr>
          <p:cNvSpPr/>
          <p:nvPr/>
        </p:nvSpPr>
        <p:spPr>
          <a:xfrm>
            <a:off x="11222189" y="4444119"/>
            <a:ext cx="6777352" cy="45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NanumSquare Light" panose="020B0600000101010101" pitchFamily="50" charset="-127"/>
                <a:ea typeface="NanumSquare Light" panose="020B0600000101010101" pitchFamily="50" charset="-127"/>
                <a:cs typeface="Calibri"/>
              </a:rPr>
              <a:t>구현</a:t>
            </a:r>
            <a:endParaRPr lang="ko-KR" altLang="en-US" dirty="0">
              <a:latin typeface="NanumSquare Light" panose="020B0600000101010101" pitchFamily="50" charset="-127"/>
              <a:ea typeface="NanumSquare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70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</a:t>
            </a:r>
            <a:endParaRPr lang="ko-KR" altLang="en-US" b="1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7194" y="3157189"/>
            <a:ext cx="3763415" cy="3763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3094" y="3157189"/>
            <a:ext cx="3763415" cy="376341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342006" y="7413068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3B7DDD"/>
                </a:solidFill>
                <a:latin typeface="NanumSquare ExtraBold"/>
                <a:cs typeface="NanumSquare ExtraBold" pitchFamily="34" charset="0"/>
              </a:rPr>
              <a:t>1. Front-End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660808" y="7413068"/>
            <a:ext cx="428571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4254A6"/>
                </a:solidFill>
                <a:latin typeface="NanumSquare ExtraBold"/>
                <a:cs typeface="NanumSquare ExtraBold" pitchFamily="34" charset="0"/>
              </a:rPr>
              <a:t>2. Back-End</a:t>
            </a:r>
            <a:endParaRPr lang="en-US" dirty="0"/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DF6381EF-F24C-7A43-A31E-7192B172B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60464" y="3797908"/>
            <a:ext cx="2691184" cy="2691184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F3DDD716-01D2-77FC-B305-01701180F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529209" y="3797908"/>
            <a:ext cx="2691184" cy="2691184"/>
          </a:xfrm>
          <a:prstGeom prst="rect">
            <a:avLst/>
          </a:prstGeom>
        </p:spPr>
      </p:pic>
      <p:sp>
        <p:nvSpPr>
          <p:cNvPr id="15" name="Object 26">
            <a:extLst>
              <a:ext uri="{FF2B5EF4-FFF2-40B4-BE49-F238E27FC236}">
                <a16:creationId xmlns:a16="http://schemas.microsoft.com/office/drawing/2014/main" id="{A80B67AB-FAF9-E13A-40DB-F25FE13EF81F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9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862548"/>
            <a:ext cx="381942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noProof="1">
                <a:solidFill>
                  <a:srgbClr val="3B7DDD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DOM, V-DOM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07CD8CEB-7967-9980-9509-34DF76C7385D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4EDACBC6-F2F1-2380-1D9A-7E332643BA13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73D7C1F0-B75D-1E9E-7D5B-BEA0956D27A4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  <p:pic>
        <p:nvPicPr>
          <p:cNvPr id="39" name="그림 39">
            <a:extLst>
              <a:ext uri="{FF2B5EF4-FFF2-40B4-BE49-F238E27FC236}">
                <a16:creationId xmlns:a16="http://schemas.microsoft.com/office/drawing/2014/main" id="{B507862B-1D28-D529-97A8-5FA366C6E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86" y="3741004"/>
            <a:ext cx="7478486" cy="4094948"/>
          </a:xfrm>
          <a:prstGeom prst="rect">
            <a:avLst/>
          </a:prstGeom>
        </p:spPr>
      </p:pic>
      <p:pic>
        <p:nvPicPr>
          <p:cNvPr id="40" name="그림 40">
            <a:extLst>
              <a:ext uri="{FF2B5EF4-FFF2-40B4-BE49-F238E27FC236}">
                <a16:creationId xmlns:a16="http://schemas.microsoft.com/office/drawing/2014/main" id="{93B8DF2C-1DA4-00F1-0A95-BAFBDF325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357" y="3742055"/>
            <a:ext cx="7168242" cy="4092848"/>
          </a:xfrm>
          <a:prstGeom prst="rect">
            <a:avLst/>
          </a:prstGeom>
        </p:spPr>
      </p:pic>
      <p:sp>
        <p:nvSpPr>
          <p:cNvPr id="42" name="Object 7">
            <a:extLst>
              <a:ext uri="{FF2B5EF4-FFF2-40B4-BE49-F238E27FC236}">
                <a16:creationId xmlns:a16="http://schemas.microsoft.com/office/drawing/2014/main" id="{D3D68789-7D18-A72F-6E7F-A66A9E911F56}"/>
              </a:ext>
            </a:extLst>
          </p:cNvPr>
          <p:cNvSpPr txBox="1"/>
          <p:nvPr/>
        </p:nvSpPr>
        <p:spPr>
          <a:xfrm>
            <a:off x="3299082" y="8094408"/>
            <a:ext cx="35809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DOM(Document Object Model)</a:t>
            </a:r>
            <a:endParaRPr lang="ko-KR"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8D610013-B5FA-CE8C-1134-714DF8EB8FB5}"/>
              </a:ext>
            </a:extLst>
          </p:cNvPr>
          <p:cNvSpPr txBox="1"/>
          <p:nvPr/>
        </p:nvSpPr>
        <p:spPr>
          <a:xfrm>
            <a:off x="12083853" y="8094408"/>
            <a:ext cx="35809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V-DOM(Virtual DOMl)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4940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862548"/>
            <a:ext cx="20722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noProof="1">
                <a:solidFill>
                  <a:srgbClr val="3B7DDD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Vue.js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07CD8CEB-7967-9980-9509-34DF76C7385D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3B1850-EAF0-A528-9315-D491B482C4CB}"/>
              </a:ext>
            </a:extLst>
          </p:cNvPr>
          <p:cNvGrpSpPr/>
          <p:nvPr/>
        </p:nvGrpSpPr>
        <p:grpSpPr>
          <a:xfrm>
            <a:off x="1828800" y="3331028"/>
            <a:ext cx="3657600" cy="3657599"/>
            <a:chOff x="7315200" y="3314700"/>
            <a:chExt cx="3657600" cy="365759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EA9FF0-D9E2-A8F1-645E-0928E7D28A44}"/>
                </a:ext>
              </a:extLst>
            </p:cNvPr>
            <p:cNvSpPr/>
            <p:nvPr/>
          </p:nvSpPr>
          <p:spPr>
            <a:xfrm>
              <a:off x="7315200" y="3314700"/>
              <a:ext cx="3657600" cy="3657599"/>
            </a:xfrm>
            <a:prstGeom prst="ellipse">
              <a:avLst/>
            </a:prstGeom>
            <a:solidFill>
              <a:srgbClr val="5EB9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CEF5D-3EEF-EDCB-80B8-24BBA0618C22}"/>
                </a:ext>
              </a:extLst>
            </p:cNvPr>
            <p:cNvSpPr txBox="1"/>
            <p:nvPr/>
          </p:nvSpPr>
          <p:spPr>
            <a:xfrm>
              <a:off x="8156121" y="4727121"/>
              <a:ext cx="1975757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Vuex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7AB673-DFE3-DED9-E096-128E0325B342}"/>
              </a:ext>
            </a:extLst>
          </p:cNvPr>
          <p:cNvGrpSpPr/>
          <p:nvPr/>
        </p:nvGrpSpPr>
        <p:grpSpPr>
          <a:xfrm>
            <a:off x="7315200" y="3331028"/>
            <a:ext cx="3657600" cy="3657599"/>
            <a:chOff x="7315200" y="3314700"/>
            <a:chExt cx="3657600" cy="365759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C4258FD-CBAB-3CD8-240D-52C2446BD450}"/>
                </a:ext>
              </a:extLst>
            </p:cNvPr>
            <p:cNvSpPr/>
            <p:nvPr/>
          </p:nvSpPr>
          <p:spPr>
            <a:xfrm>
              <a:off x="7315200" y="3314700"/>
              <a:ext cx="3657600" cy="3657599"/>
            </a:xfrm>
            <a:prstGeom prst="ellipse">
              <a:avLst/>
            </a:prstGeom>
            <a:solidFill>
              <a:srgbClr val="455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84AFC-FAEF-758C-A66E-EDDB4066F732}"/>
                </a:ext>
              </a:extLst>
            </p:cNvPr>
            <p:cNvSpPr txBox="1"/>
            <p:nvPr/>
          </p:nvSpPr>
          <p:spPr>
            <a:xfrm>
              <a:off x="8156121" y="4359729"/>
              <a:ext cx="197575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Vue</a:t>
              </a:r>
            </a:p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CLI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CBD2F31-781C-135F-BC39-C0F80249BE4B}"/>
              </a:ext>
            </a:extLst>
          </p:cNvPr>
          <p:cNvGrpSpPr/>
          <p:nvPr/>
        </p:nvGrpSpPr>
        <p:grpSpPr>
          <a:xfrm>
            <a:off x="12801600" y="3331028"/>
            <a:ext cx="3657600" cy="3657599"/>
            <a:chOff x="12785272" y="3380015"/>
            <a:chExt cx="3657600" cy="365759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2418C9A-C3DC-8E22-FB5B-E51C2E0542DD}"/>
                </a:ext>
              </a:extLst>
            </p:cNvPr>
            <p:cNvSpPr/>
            <p:nvPr/>
          </p:nvSpPr>
          <p:spPr>
            <a:xfrm>
              <a:off x="12785272" y="3380015"/>
              <a:ext cx="3657600" cy="3657599"/>
            </a:xfrm>
            <a:prstGeom prst="ellipse">
              <a:avLst/>
            </a:prstGeom>
            <a:solidFill>
              <a:srgbClr val="3B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B1E027-D045-1C67-2D7B-DD5575D66815}"/>
                </a:ext>
              </a:extLst>
            </p:cNvPr>
            <p:cNvSpPr txBox="1"/>
            <p:nvPr/>
          </p:nvSpPr>
          <p:spPr>
            <a:xfrm>
              <a:off x="13626193" y="4425043"/>
              <a:ext cx="197575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Vue</a:t>
              </a:r>
            </a:p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Router</a:t>
              </a:r>
            </a:p>
          </p:txBody>
        </p:sp>
      </p:grpSp>
      <p:sp>
        <p:nvSpPr>
          <p:cNvPr id="31" name="Object 7">
            <a:extLst>
              <a:ext uri="{FF2B5EF4-FFF2-40B4-BE49-F238E27FC236}">
                <a16:creationId xmlns:a16="http://schemas.microsoft.com/office/drawing/2014/main" id="{9679EF38-3450-35E5-F23B-9C2954C29EA5}"/>
              </a:ext>
            </a:extLst>
          </p:cNvPr>
          <p:cNvSpPr txBox="1"/>
          <p:nvPr/>
        </p:nvSpPr>
        <p:spPr>
          <a:xfrm>
            <a:off x="1862168" y="7506579"/>
            <a:ext cx="358098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Virtual DOM을 관리하는 역할</a:t>
            </a:r>
          </a:p>
          <a:p>
            <a:pPr algn="ctr"/>
            <a:endParaRPr lang="en-US" altLang="ko-KR" noProof="1">
              <a:solidFill>
                <a:srgbClr val="3B3C3D"/>
              </a:solidFill>
              <a:latin typeface="NanumSquareRoundOTF Light"/>
            </a:endParaRPr>
          </a:p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웹을 이루는 개별 요소들의 정보가 변경되는지 확인 및 업데이트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335A56B0-9DDC-9594-362C-F12A0A2EE9D5}"/>
              </a:ext>
            </a:extLst>
          </p:cNvPr>
          <p:cNvSpPr txBox="1"/>
          <p:nvPr/>
        </p:nvSpPr>
        <p:spPr>
          <a:xfrm>
            <a:off x="7217939" y="7506579"/>
            <a:ext cx="358098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Vue Comman Line Interface</a:t>
            </a:r>
          </a:p>
          <a:p>
            <a:pPr algn="ctr"/>
            <a:endParaRPr lang="en-US" altLang="ko-KR" noProof="1">
              <a:solidFill>
                <a:srgbClr val="3B3C3D"/>
              </a:solidFill>
              <a:latin typeface="NanumSquareRoundOTF Light"/>
            </a:endParaRPr>
          </a:p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프로젝트 자동 생성/세팅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2C2B408B-0B4F-D0FB-7AFE-370792CA54EE}"/>
              </a:ext>
            </a:extLst>
          </p:cNvPr>
          <p:cNvSpPr txBox="1"/>
          <p:nvPr/>
        </p:nvSpPr>
        <p:spPr>
          <a:xfrm>
            <a:off x="12883953" y="7506579"/>
            <a:ext cx="358098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Vuex가 이동해야할 </a:t>
            </a:r>
            <a:endParaRPr lang="ko-KR" altLang="en-US"/>
          </a:p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경로 안내 역할</a:t>
            </a:r>
            <a:endParaRPr lang="en-US"/>
          </a:p>
          <a:p>
            <a:pPr algn="ctr"/>
            <a:endParaRPr lang="en-US" altLang="ko-KR" noProof="1">
              <a:solidFill>
                <a:srgbClr val="3B3C3D"/>
              </a:solidFill>
              <a:latin typeface="NanumSquareRoundOTF Light"/>
            </a:endParaRPr>
          </a:p>
          <a:p>
            <a:pPr algn="ctr"/>
            <a:endParaRPr lang="en-US" altLang="ko-KR" noProof="1">
              <a:solidFill>
                <a:srgbClr val="3B3C3D"/>
              </a:solidFill>
              <a:latin typeface="NanumSquareRoundOTF Light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4EDACBC6-F2F1-2380-1D9A-7E332643BA13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73D7C1F0-B75D-1E9E-7D5B-BEA0956D27A4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3274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2810" y="1862548"/>
            <a:ext cx="329691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noProof="1">
                <a:solidFill>
                  <a:srgbClr val="3B7DDD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Vuex - store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07CD8CEB-7967-9980-9509-34DF76C7385D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3B1850-EAF0-A528-9315-D491B482C4CB}"/>
              </a:ext>
            </a:extLst>
          </p:cNvPr>
          <p:cNvGrpSpPr/>
          <p:nvPr/>
        </p:nvGrpSpPr>
        <p:grpSpPr>
          <a:xfrm>
            <a:off x="1126671" y="3086100"/>
            <a:ext cx="3657600" cy="3657599"/>
            <a:chOff x="7315200" y="3314700"/>
            <a:chExt cx="3657600" cy="365759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EA9FF0-D9E2-A8F1-645E-0928E7D28A44}"/>
                </a:ext>
              </a:extLst>
            </p:cNvPr>
            <p:cNvSpPr/>
            <p:nvPr/>
          </p:nvSpPr>
          <p:spPr>
            <a:xfrm>
              <a:off x="7315200" y="3314700"/>
              <a:ext cx="3657600" cy="3657599"/>
            </a:xfrm>
            <a:prstGeom prst="ellipse">
              <a:avLst/>
            </a:prstGeom>
            <a:solidFill>
              <a:srgbClr val="5EB9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CEF5D-3EEF-EDCB-80B8-24BBA0618C22}"/>
                </a:ext>
              </a:extLst>
            </p:cNvPr>
            <p:cNvSpPr txBox="1"/>
            <p:nvPr/>
          </p:nvSpPr>
          <p:spPr>
            <a:xfrm>
              <a:off x="8156121" y="4727121"/>
              <a:ext cx="1975757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800" noProof="1">
                  <a:solidFill>
                    <a:srgbClr val="FFFFFF"/>
                  </a:solidFill>
                  <a:latin typeface="NanumSquareRoundOTF Bold"/>
                  <a:cs typeface="Calibri"/>
                </a:rPr>
                <a:t>Vuex</a:t>
              </a:r>
            </a:p>
          </p:txBody>
        </p:sp>
      </p:grpSp>
      <p:sp>
        <p:nvSpPr>
          <p:cNvPr id="31" name="Object 7">
            <a:extLst>
              <a:ext uri="{FF2B5EF4-FFF2-40B4-BE49-F238E27FC236}">
                <a16:creationId xmlns:a16="http://schemas.microsoft.com/office/drawing/2014/main" id="{9679EF38-3450-35E5-F23B-9C2954C29EA5}"/>
              </a:ext>
            </a:extLst>
          </p:cNvPr>
          <p:cNvSpPr txBox="1"/>
          <p:nvPr/>
        </p:nvSpPr>
        <p:spPr>
          <a:xfrm>
            <a:off x="1160039" y="7261650"/>
            <a:ext cx="358098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Virtual DOM을 관리하는 역할</a:t>
            </a:r>
          </a:p>
          <a:p>
            <a:pPr algn="ctr"/>
            <a:endParaRPr lang="en-US" altLang="ko-KR" noProof="1">
              <a:solidFill>
                <a:srgbClr val="3B3C3D"/>
              </a:solidFill>
              <a:latin typeface="NanumSquareRoundOTF Light"/>
            </a:endParaRPr>
          </a:p>
          <a:p>
            <a:pPr algn="ctr"/>
            <a:r>
              <a:rPr lang="en-US" altLang="ko-KR" noProof="1">
                <a:solidFill>
                  <a:srgbClr val="3B3C3D"/>
                </a:solidFill>
                <a:latin typeface="NanumSquareRoundOTF Light"/>
              </a:rPr>
              <a:t>웹을 이루는 개별 요소들의 정보가 변경되는지 확인 및 업데이트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77FAFDF-D04E-4D20-7FEC-7BECBD6A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145" y="2999014"/>
            <a:ext cx="4048125" cy="5301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3E1939-DE3B-ECCB-8C59-9B0818A354B4}"/>
              </a:ext>
            </a:extLst>
          </p:cNvPr>
          <p:cNvSpPr/>
          <p:nvPr/>
        </p:nvSpPr>
        <p:spPr>
          <a:xfrm>
            <a:off x="5837120" y="6664496"/>
            <a:ext cx="1658346" cy="740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A2B4817-6A42-735B-D265-B9F396C9A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2664083"/>
            <a:ext cx="4849585" cy="1725775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ABBD1B4-0CBF-9647-9B54-98F2066D8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300" y="4463955"/>
            <a:ext cx="4849585" cy="885560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82C23CC0-290A-D5AC-1B75-51900CBF2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4300" y="5411898"/>
            <a:ext cx="4849585" cy="442919"/>
          </a:xfrm>
          <a:prstGeom prst="rect">
            <a:avLst/>
          </a:prstGeom>
        </p:spPr>
      </p:pic>
      <p:pic>
        <p:nvPicPr>
          <p:cNvPr id="12" name="그림 14">
            <a:extLst>
              <a:ext uri="{FF2B5EF4-FFF2-40B4-BE49-F238E27FC236}">
                <a16:creationId xmlns:a16="http://schemas.microsoft.com/office/drawing/2014/main" id="{133FD831-8E3E-ABF9-5EA3-72989F5F6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4300" y="5935678"/>
            <a:ext cx="4849585" cy="40773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0B3E8E5-6522-3929-36FD-3DA1B2C8B411}"/>
              </a:ext>
            </a:extLst>
          </p:cNvPr>
          <p:cNvSpPr/>
          <p:nvPr/>
        </p:nvSpPr>
        <p:spPr>
          <a:xfrm>
            <a:off x="13879285" y="6564086"/>
            <a:ext cx="195942" cy="1959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696343-FAB6-91C5-AC91-8137E7EC7EB5}"/>
              </a:ext>
            </a:extLst>
          </p:cNvPr>
          <p:cNvSpPr/>
          <p:nvPr/>
        </p:nvSpPr>
        <p:spPr>
          <a:xfrm>
            <a:off x="13879285" y="6939643"/>
            <a:ext cx="195942" cy="1959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EEC147-A2D7-77EB-A3A6-EF4695E9E91C}"/>
              </a:ext>
            </a:extLst>
          </p:cNvPr>
          <p:cNvSpPr/>
          <p:nvPr/>
        </p:nvSpPr>
        <p:spPr>
          <a:xfrm>
            <a:off x="13879285" y="7298871"/>
            <a:ext cx="195942" cy="1959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0BB3DB97-9DB5-08E9-D3A4-541B8B471266}"/>
              </a:ext>
            </a:extLst>
          </p:cNvPr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7778E229-0223-71FB-A90B-AB0208F8E928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9936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1723" y="540002"/>
            <a:ext cx="91837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>
                <a:solidFill>
                  <a:srgbClr val="3B7DDD"/>
                </a:solidFill>
                <a:latin typeface="NanumSquare ExtraBold"/>
              </a:rPr>
              <a:t>03</a:t>
            </a:r>
            <a:endParaRPr lang="en-US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800E8F6-AF3A-98B1-94C9-F7B2FC536E50}"/>
              </a:ext>
            </a:extLst>
          </p:cNvPr>
          <p:cNvSpPr txBox="1"/>
          <p:nvPr/>
        </p:nvSpPr>
        <p:spPr>
          <a:xfrm>
            <a:off x="1282810" y="632210"/>
            <a:ext cx="72447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B7DDD"/>
                </a:solidFill>
                <a:latin typeface="NanumSquare ExtraBold"/>
              </a:rPr>
              <a:t>Final Design : Front-End</a:t>
            </a:r>
            <a:endParaRPr lang="ko-KR" altLang="en-US" b="1"/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DB0F79C8-8A31-A90A-3E13-53DF84472870}"/>
              </a:ext>
            </a:extLst>
          </p:cNvPr>
          <p:cNvGrpSpPr/>
          <p:nvPr/>
        </p:nvGrpSpPr>
        <p:grpSpPr>
          <a:xfrm>
            <a:off x="2519841" y="4187671"/>
            <a:ext cx="13010048" cy="5119242"/>
            <a:chOff x="2637973" y="3426129"/>
            <a:chExt cx="13010048" cy="5119242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6A5069A0-B5BD-EBAF-DAA4-D3D455CC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7973" y="3426129"/>
              <a:ext cx="13010048" cy="5119242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83A16906-11D4-0494-8D1A-46D78BDDF304}"/>
              </a:ext>
            </a:extLst>
          </p:cNvPr>
          <p:cNvGrpSpPr/>
          <p:nvPr/>
        </p:nvGrpSpPr>
        <p:grpSpPr>
          <a:xfrm>
            <a:off x="3003796" y="4891493"/>
            <a:ext cx="3711597" cy="3711597"/>
            <a:chOff x="3121929" y="4129951"/>
            <a:chExt cx="3711597" cy="3711597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F32550C3-E88E-F855-8DFF-B8B0F8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14D0215D-D482-21C4-191E-BE5AFCD4B788}"/>
              </a:ext>
            </a:extLst>
          </p:cNvPr>
          <p:cNvGrpSpPr/>
          <p:nvPr/>
        </p:nvGrpSpPr>
        <p:grpSpPr>
          <a:xfrm>
            <a:off x="7188205" y="4891493"/>
            <a:ext cx="3711597" cy="3711597"/>
            <a:chOff x="7306338" y="4129951"/>
            <a:chExt cx="3711597" cy="3711597"/>
          </a:xfrm>
        </p:grpSpPr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8270C4EE-9005-9832-12AA-9E7ECB52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43C64344-CC0C-3DFE-66D4-D9C4E83735B1}"/>
              </a:ext>
            </a:extLst>
          </p:cNvPr>
          <p:cNvGrpSpPr/>
          <p:nvPr/>
        </p:nvGrpSpPr>
        <p:grpSpPr>
          <a:xfrm>
            <a:off x="11334334" y="4891493"/>
            <a:ext cx="3711597" cy="3711597"/>
            <a:chOff x="11452467" y="4129951"/>
            <a:chExt cx="3711597" cy="3711597"/>
          </a:xfrm>
        </p:grpSpPr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AC9144A9-A5F1-6D59-9ABE-2FBEFC0A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AEB56E25-54E8-96F3-5DBE-BD73EC72A87B}"/>
              </a:ext>
            </a:extLst>
          </p:cNvPr>
          <p:cNvSpPr txBox="1"/>
          <p:nvPr/>
        </p:nvSpPr>
        <p:spPr>
          <a:xfrm>
            <a:off x="2652542" y="6916033"/>
            <a:ext cx="44141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noProof="1">
                <a:solidFill>
                  <a:srgbClr val="FFFFFF"/>
                </a:solidFill>
                <a:latin typeface="NanumSquareRoundOTF Light"/>
              </a:rPr>
              <a:t>주소 및 좌표 관리</a:t>
            </a:r>
          </a:p>
          <a:p>
            <a:pPr algn="ctr"/>
            <a:r>
              <a:rPr lang="en-US" altLang="ko-KR" noProof="1">
                <a:solidFill>
                  <a:srgbClr val="FFFFFF"/>
                </a:solidFill>
                <a:latin typeface="NanumSquareRoundOTF Light"/>
              </a:rPr>
              <a:t>&lt;/coordinates&gt; 사용</a:t>
            </a: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22E2E67A-4921-D53A-21F9-5FB9BAE72A6A}"/>
              </a:ext>
            </a:extLst>
          </p:cNvPr>
          <p:cNvSpPr txBox="1"/>
          <p:nvPr/>
        </p:nvSpPr>
        <p:spPr>
          <a:xfrm>
            <a:off x="3748287" y="5925757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HomeView</a:t>
            </a:r>
            <a:endParaRPr lang="en-US" sz="2800" dirty="0">
              <a:solidFill>
                <a:srgbClr val="FFFFFF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1511AD42-48FD-8C1A-6888-AD2762C9B09D}"/>
              </a:ext>
            </a:extLst>
          </p:cNvPr>
          <p:cNvGrpSpPr/>
          <p:nvPr/>
        </p:nvGrpSpPr>
        <p:grpSpPr>
          <a:xfrm>
            <a:off x="3911884" y="6549884"/>
            <a:ext cx="1895422" cy="45479"/>
            <a:chOff x="4030017" y="5788342"/>
            <a:chExt cx="1895422" cy="45479"/>
          </a:xfrm>
        </p:grpSpPr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B3C8F760-5BD6-AFBF-3551-883DBF45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43" name="Object 31">
            <a:extLst>
              <a:ext uri="{FF2B5EF4-FFF2-40B4-BE49-F238E27FC236}">
                <a16:creationId xmlns:a16="http://schemas.microsoft.com/office/drawing/2014/main" id="{DAAA6410-EB30-BEB8-FCBE-1A5353128C17}"/>
              </a:ext>
            </a:extLst>
          </p:cNvPr>
          <p:cNvSpPr txBox="1"/>
          <p:nvPr/>
        </p:nvSpPr>
        <p:spPr>
          <a:xfrm>
            <a:off x="6959952" y="7054531"/>
            <a:ext cx="41681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en-US">
              <a:solidFill>
                <a:srgbClr val="FFFFFF"/>
              </a:solidFill>
              <a:latin typeface="NanumSquareRoundOTF Light"/>
            </a:endParaRPr>
          </a:p>
        </p:txBody>
      </p:sp>
      <p:grpSp>
        <p:nvGrpSpPr>
          <p:cNvPr id="46" name="그룹 1008">
            <a:extLst>
              <a:ext uri="{FF2B5EF4-FFF2-40B4-BE49-F238E27FC236}">
                <a16:creationId xmlns:a16="http://schemas.microsoft.com/office/drawing/2014/main" id="{46DD3DEF-1D0B-6AFB-8BF5-043665589FF1}"/>
              </a:ext>
            </a:extLst>
          </p:cNvPr>
          <p:cNvGrpSpPr/>
          <p:nvPr/>
        </p:nvGrpSpPr>
        <p:grpSpPr>
          <a:xfrm>
            <a:off x="8096294" y="6549884"/>
            <a:ext cx="1895422" cy="45479"/>
            <a:chOff x="8214426" y="5788342"/>
            <a:chExt cx="1895422" cy="45479"/>
          </a:xfrm>
        </p:grpSpPr>
        <p:pic>
          <p:nvPicPr>
            <p:cNvPr id="45" name="Object 33">
              <a:extLst>
                <a:ext uri="{FF2B5EF4-FFF2-40B4-BE49-F238E27FC236}">
                  <a16:creationId xmlns:a16="http://schemas.microsoft.com/office/drawing/2014/main" id="{3C24A5CD-98D7-9664-F857-23A4C967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48" name="Object 36">
            <a:extLst>
              <a:ext uri="{FF2B5EF4-FFF2-40B4-BE49-F238E27FC236}">
                <a16:creationId xmlns:a16="http://schemas.microsoft.com/office/drawing/2014/main" id="{F1BDA143-B6A8-2DD7-2654-13CB5E935A00}"/>
              </a:ext>
            </a:extLst>
          </p:cNvPr>
          <p:cNvSpPr txBox="1"/>
          <p:nvPr/>
        </p:nvSpPr>
        <p:spPr>
          <a:xfrm>
            <a:off x="11033894" y="6777535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네이버 지도 API를 연동해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장바구니 가격 비교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&lt;/prices&gt;사용</a:t>
            </a:r>
          </a:p>
        </p:txBody>
      </p:sp>
      <p:grpSp>
        <p:nvGrpSpPr>
          <p:cNvPr id="53" name="그룹 1009">
            <a:extLst>
              <a:ext uri="{FF2B5EF4-FFF2-40B4-BE49-F238E27FC236}">
                <a16:creationId xmlns:a16="http://schemas.microsoft.com/office/drawing/2014/main" id="{4B7A559A-480F-7557-9CEE-1C1E2C20DCA7}"/>
              </a:ext>
            </a:extLst>
          </p:cNvPr>
          <p:cNvGrpSpPr/>
          <p:nvPr/>
        </p:nvGrpSpPr>
        <p:grpSpPr>
          <a:xfrm>
            <a:off x="12242423" y="6549884"/>
            <a:ext cx="1895422" cy="45479"/>
            <a:chOff x="12360555" y="5788342"/>
            <a:chExt cx="1895422" cy="45479"/>
          </a:xfrm>
        </p:grpSpPr>
        <p:pic>
          <p:nvPicPr>
            <p:cNvPr id="52" name="Object 38">
              <a:extLst>
                <a:ext uri="{FF2B5EF4-FFF2-40B4-BE49-F238E27FC236}">
                  <a16:creationId xmlns:a16="http://schemas.microsoft.com/office/drawing/2014/main" id="{4A436CFC-9C17-49C9-3F95-311F4C77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  <p:sp>
        <p:nvSpPr>
          <p:cNvPr id="57" name="Object 36">
            <a:extLst>
              <a:ext uri="{FF2B5EF4-FFF2-40B4-BE49-F238E27FC236}">
                <a16:creationId xmlns:a16="http://schemas.microsoft.com/office/drawing/2014/main" id="{F5AE451D-5375-9277-0EA1-0103EB5702C5}"/>
              </a:ext>
            </a:extLst>
          </p:cNvPr>
          <p:cNvSpPr txBox="1"/>
          <p:nvPr/>
        </p:nvSpPr>
        <p:spPr>
          <a:xfrm>
            <a:off x="6971848" y="6918211"/>
            <a:ext cx="43124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Vuex를 이용한 장바구니 설계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&lt;/goods&gt;</a:t>
            </a:r>
          </a:p>
          <a:p>
            <a:pPr algn="ctr"/>
            <a:r>
              <a:rPr lang="ko-KR" altLang="en-US" noProof="1">
                <a:solidFill>
                  <a:srgbClr val="FFFFFF"/>
                </a:solidFill>
                <a:latin typeface="NanumSquareRoundOTF Light"/>
              </a:rPr>
              <a:t>&lt;/goods/[category]&gt;사용</a:t>
            </a:r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512B9E00-66E6-BD59-1DCD-9170D55274EF}"/>
              </a:ext>
            </a:extLst>
          </p:cNvPr>
          <p:cNvSpPr txBox="1"/>
          <p:nvPr/>
        </p:nvSpPr>
        <p:spPr>
          <a:xfrm>
            <a:off x="7943934" y="5925757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MainView</a:t>
            </a:r>
            <a:endParaRPr lang="en-US" sz="2800" dirty="0">
              <a:solidFill>
                <a:srgbClr val="FFFFFF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62" name="Object 26">
            <a:extLst>
              <a:ext uri="{FF2B5EF4-FFF2-40B4-BE49-F238E27FC236}">
                <a16:creationId xmlns:a16="http://schemas.microsoft.com/office/drawing/2014/main" id="{D982F683-2205-7B38-5D37-BD3216BCF16E}"/>
              </a:ext>
            </a:extLst>
          </p:cNvPr>
          <p:cNvSpPr txBox="1"/>
          <p:nvPr/>
        </p:nvSpPr>
        <p:spPr>
          <a:xfrm>
            <a:off x="12083823" y="5925756"/>
            <a:ext cx="22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MapView</a:t>
            </a:r>
            <a:endParaRPr lang="en-US" sz="2800" dirty="0">
              <a:solidFill>
                <a:srgbClr val="FFFFFF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61" name="그림 961">
            <a:extLst>
              <a:ext uri="{FF2B5EF4-FFF2-40B4-BE49-F238E27FC236}">
                <a16:creationId xmlns:a16="http://schemas.microsoft.com/office/drawing/2014/main" id="{1B09458F-6C4B-66F1-82AC-1963DAC6F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273" y="1456162"/>
            <a:ext cx="2354633" cy="2321976"/>
          </a:xfrm>
          <a:prstGeom prst="rect">
            <a:avLst/>
          </a:prstGeom>
        </p:spPr>
      </p:pic>
      <p:sp>
        <p:nvSpPr>
          <p:cNvPr id="963" name="Object 26">
            <a:extLst>
              <a:ext uri="{FF2B5EF4-FFF2-40B4-BE49-F238E27FC236}">
                <a16:creationId xmlns:a16="http://schemas.microsoft.com/office/drawing/2014/main" id="{50D68EBE-9ED4-BD76-2103-4B90C7D7F240}"/>
              </a:ext>
            </a:extLst>
          </p:cNvPr>
          <p:cNvSpPr txBox="1"/>
          <p:nvPr/>
        </p:nvSpPr>
        <p:spPr>
          <a:xfrm>
            <a:off x="14242169" y="669776"/>
            <a:ext cx="344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Capstone Design Project</a:t>
            </a:r>
            <a:endParaRPr lang="en-US"/>
          </a:p>
        </p:txBody>
      </p:sp>
      <p:grpSp>
        <p:nvGrpSpPr>
          <p:cNvPr id="966" name="그룹 1002">
            <a:extLst>
              <a:ext uri="{FF2B5EF4-FFF2-40B4-BE49-F238E27FC236}">
                <a16:creationId xmlns:a16="http://schemas.microsoft.com/office/drawing/2014/main" id="{F8B676B4-9909-5E6D-0690-5B06E4D4EE60}"/>
              </a:ext>
            </a:extLst>
          </p:cNvPr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965" name="Object 5">
              <a:extLst>
                <a:ext uri="{FF2B5EF4-FFF2-40B4-BE49-F238E27FC236}">
                  <a16:creationId xmlns:a16="http://schemas.microsoft.com/office/drawing/2014/main" id="{D9FFC6B3-BC69-A75F-8A0C-2B4C518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67" name="TextBox 966">
            <a:extLst>
              <a:ext uri="{FF2B5EF4-FFF2-40B4-BE49-F238E27FC236}">
                <a16:creationId xmlns:a16="http://schemas.microsoft.com/office/drawing/2014/main" id="{C0F4E2AA-74F0-085A-DFDF-9D1800D5C527}"/>
              </a:ext>
            </a:extLst>
          </p:cNvPr>
          <p:cNvSpPr txBox="1"/>
          <p:nvPr/>
        </p:nvSpPr>
        <p:spPr>
          <a:xfrm>
            <a:off x="7756070" y="3477985"/>
            <a:ext cx="2514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Light"/>
                <a:cs typeface="Calibri"/>
              </a:rPr>
              <a:t>Vue.js</a:t>
            </a:r>
          </a:p>
        </p:txBody>
      </p:sp>
    </p:spTree>
    <p:extLst>
      <p:ext uri="{BB962C8B-B14F-4D97-AF65-F5344CB8AC3E}">
        <p14:creationId xmlns:p14="http://schemas.microsoft.com/office/powerpoint/2010/main" val="406435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1864</Words>
  <Application>Microsoft Office PowerPoint</Application>
  <PresentationFormat>사용자 지정</PresentationFormat>
  <Paragraphs>343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NanumSquare</vt:lpstr>
      <vt:lpstr>NanumSquare ExtraBold</vt:lpstr>
      <vt:lpstr>NanumSquare Light</vt:lpstr>
      <vt:lpstr>NanumSquareRoundOTF Bold</vt:lpstr>
      <vt:lpstr>NanumSquareRoundOTF Light</vt:lpstr>
      <vt:lpstr>나눔스퀘어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</cp:lastModifiedBy>
  <cp:revision>167</cp:revision>
  <dcterms:created xsi:type="dcterms:W3CDTF">2022-11-28T19:26:21Z</dcterms:created>
  <dcterms:modified xsi:type="dcterms:W3CDTF">2022-11-29T07:49:51Z</dcterms:modified>
</cp:coreProperties>
</file>